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.xml" ContentType="application/vnd.openxmlformats-officedocument.themeOverr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675" r:id="rId2"/>
  </p:sldMasterIdLst>
  <p:notesMasterIdLst>
    <p:notesMasterId r:id="rId26"/>
  </p:notesMasterIdLst>
  <p:sldIdLst>
    <p:sldId id="642" r:id="rId3"/>
    <p:sldId id="640" r:id="rId4"/>
    <p:sldId id="787" r:id="rId5"/>
    <p:sldId id="788" r:id="rId6"/>
    <p:sldId id="639" r:id="rId7"/>
    <p:sldId id="641" r:id="rId8"/>
    <p:sldId id="643" r:id="rId9"/>
    <p:sldId id="566" r:id="rId10"/>
    <p:sldId id="563" r:id="rId11"/>
    <p:sldId id="782" r:id="rId12"/>
    <p:sldId id="783" r:id="rId13"/>
    <p:sldId id="778" r:id="rId14"/>
    <p:sldId id="786" r:id="rId15"/>
    <p:sldId id="265" r:id="rId16"/>
    <p:sldId id="351" r:id="rId17"/>
    <p:sldId id="358" r:id="rId18"/>
    <p:sldId id="370" r:id="rId19"/>
    <p:sldId id="381" r:id="rId20"/>
    <p:sldId id="344" r:id="rId21"/>
    <p:sldId id="789" r:id="rId22"/>
    <p:sldId id="313" r:id="rId23"/>
    <p:sldId id="320" r:id="rId24"/>
    <p:sldId id="266" r:id="rId25"/>
  </p:sldIdLst>
  <p:sldSz cx="9906000" cy="6858000" type="A4"/>
  <p:notesSz cx="6797675" cy="9928225"/>
  <p:custDataLst>
    <p:tags r:id="rId2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5978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142" userDrawn="1">
          <p15:clr>
            <a:srgbClr val="A4A3A4"/>
          </p15:clr>
        </p15:guide>
        <p15:guide id="7" pos="3347" userDrawn="1">
          <p15:clr>
            <a:srgbClr val="A4A3A4"/>
          </p15:clr>
        </p15:guide>
        <p15:guide id="8" orient="horz" pos="4088" userDrawn="1">
          <p15:clr>
            <a:srgbClr val="A4A3A4"/>
          </p15:clr>
        </p15:guide>
        <p15:guide id="9" orient="horz" pos="10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смарцев Александр Ильич" initials="КАИ" lastIdx="1" clrIdx="0"/>
  <p:cmAuthor id="2" name="Григорян Герман Рафаэлович" initials="ГГР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8CE"/>
    <a:srgbClr val="DCDCDD"/>
    <a:srgbClr val="FEE8AF"/>
    <a:srgbClr val="FFDF7F"/>
    <a:srgbClr val="CC3300"/>
    <a:srgbClr val="19502E"/>
    <a:srgbClr val="826700"/>
    <a:srgbClr val="DEDC00"/>
    <a:srgbClr val="238441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8" autoAdjust="0"/>
    <p:restoredTop sz="83385" autoAdjust="0"/>
  </p:normalViewPr>
  <p:slideViewPr>
    <p:cSldViewPr snapToGrid="0">
      <p:cViewPr varScale="1">
        <p:scale>
          <a:sx n="100" d="100"/>
          <a:sy n="100" d="100"/>
        </p:scale>
        <p:origin x="712" y="56"/>
      </p:cViewPr>
      <p:guideLst>
        <p:guide orient="horz" pos="754"/>
        <p:guide pos="262"/>
        <p:guide pos="5978"/>
        <p:guide orient="horz" pos="3816"/>
        <p:guide orient="horz" pos="391"/>
        <p:guide orient="horz" pos="142"/>
        <p:guide pos="3347"/>
        <p:guide orient="horz" pos="4088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../embeddings/oleObject1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../embeddings/oleObject14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6;&#1086;&#1089;&#1089;&#1077;&#1083;&#1100;&#1093;&#1086;&#1079;&#1073;&#1072;&#1085;&#1082;\&#1055;&#1088;&#1086;&#1080;&#1079;&#1074;&#1086;&#1076;&#1089;&#1090;&#1074;&#1086;%20&#1087;&#1086;%20&#1084;&#1080;&#1088;&#1091;\&#1055;&#1088;&#1086;&#1080;&#1079;&#1074;&#1086;&#1076;&#1089;&#1090;&#1074;&#1086;%20&#1087;&#1086;%20&#1084;&#1080;&#1088;&#1091;%20&#1085;&#1072;%20&#1076;&#1091;&#1096;&#1091;%20&#1085;&#1072;&#1089;&#1077;&#1083;&#1077;&#1085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64163759999709E-2"/>
          <c:y val="8.7604666666666664E-2"/>
          <c:w val="0.93727167248000054"/>
          <c:h val="0.8384737777777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#\ ##0.####</c:formatCode>
                <c:ptCount val="5"/>
                <c:pt idx="0">
                  <c:v>1.3</c:v>
                </c:pt>
                <c:pt idx="1">
                  <c:v>1.7</c:v>
                </c:pt>
                <c:pt idx="2" formatCode="#,##0">
                  <c:v>2</c:v>
                </c:pt>
                <c:pt idx="3">
                  <c:v>3.9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1-4E3F-A47D-C670C526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ax val="5"/>
        </c:scaling>
        <c:delete val="1"/>
        <c:axPos val="l"/>
        <c:numFmt formatCode="#\ ##0.####" sourceLinked="1"/>
        <c:majorTickMark val="out"/>
        <c:minorTickMark val="none"/>
        <c:tickLblPos val="nextTo"/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wheat!$BB$7:$BM$7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wheat!$BB$4:$BM$4</c:f>
              <c:numCache>
                <c:formatCode>_-* #\ ##0_-;\-* #\ ##0_-;_-* "-"??_-;_-@_-</c:formatCode>
                <c:ptCount val="12"/>
                <c:pt idx="0">
                  <c:v>99.149969058416502</c:v>
                </c:pt>
                <c:pt idx="1">
                  <c:v>92.603483680768292</c:v>
                </c:pt>
                <c:pt idx="2">
                  <c:v>99.289433705781619</c:v>
                </c:pt>
                <c:pt idx="3">
                  <c:v>99.969707791088354</c:v>
                </c:pt>
                <c:pt idx="4">
                  <c:v>99.850565158642937</c:v>
                </c:pt>
                <c:pt idx="5">
                  <c:v>101.13803307045913</c:v>
                </c:pt>
                <c:pt idx="6">
                  <c:v>100.72547713843792</c:v>
                </c:pt>
                <c:pt idx="7">
                  <c:v>95.633152192218176</c:v>
                </c:pt>
                <c:pt idx="8">
                  <c:v>98.609713827230109</c:v>
                </c:pt>
                <c:pt idx="9">
                  <c:v>99.413225374355633</c:v>
                </c:pt>
                <c:pt idx="10">
                  <c:v>98.874476802173774</c:v>
                </c:pt>
                <c:pt idx="11">
                  <c:v>97.822863437374735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5-4884-B794-7A8D7B971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7992207"/>
        <c:axId val="1077991791"/>
      </c:barChart>
      <c:dateAx>
        <c:axId val="107799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991791"/>
        <c:crosses val="autoZero"/>
        <c:auto val="0"/>
        <c:lblOffset val="100"/>
        <c:baseTimeUnit val="days"/>
        <c:majorUnit val="2"/>
        <c:majorTimeUnit val="days"/>
      </c:dateAx>
      <c:valAx>
        <c:axId val="1077991791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7992207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'Масло сводная'!$AQ$16:$BA$16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'Масло сводная'!$AQ$12:$BA$12</c:f>
              <c:numCache>
                <c:formatCode>_-* #\ ##0_-;\-* #\ ##0_-;_-* "-"??_-;_-@_-</c:formatCode>
                <c:ptCount val="11"/>
                <c:pt idx="0">
                  <c:v>21.715479978937285</c:v>
                </c:pt>
                <c:pt idx="1">
                  <c:v>22.756120068163042</c:v>
                </c:pt>
                <c:pt idx="2">
                  <c:v>23.268106748787346</c:v>
                </c:pt>
                <c:pt idx="3">
                  <c:v>22.955841909275385</c:v>
                </c:pt>
                <c:pt idx="4">
                  <c:v>24.23406623298278</c:v>
                </c:pt>
                <c:pt idx="5">
                  <c:v>25.188842030843322</c:v>
                </c:pt>
                <c:pt idx="6">
                  <c:v>25.607438884323784</c:v>
                </c:pt>
                <c:pt idx="7">
                  <c:v>25.765626524396104</c:v>
                </c:pt>
                <c:pt idx="8">
                  <c:v>25.406365282666037</c:v>
                </c:pt>
                <c:pt idx="9">
                  <c:v>25.73938547085552</c:v>
                </c:pt>
                <c:pt idx="10">
                  <c:v>26.342538088369434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8-4B4D-B0C6-B16EDD2E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6541247"/>
        <c:axId val="1916542495"/>
      </c:barChart>
      <c:dateAx>
        <c:axId val="191654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542495"/>
        <c:crosses val="autoZero"/>
        <c:auto val="0"/>
        <c:lblOffset val="100"/>
        <c:baseTimeUnit val="days"/>
        <c:majorUnit val="2"/>
        <c:majorTimeUnit val="days"/>
      </c:dateAx>
      <c:valAx>
        <c:axId val="1916542495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654124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 Oil Sunflowerseed '!$AT$6:$BD$6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 Oil Sunflowerseed '!$AT$4:$BD$4</c:f>
              <c:numCache>
                <c:formatCode>_-* #\ ##0.0_-;\-* #\ ##0.0_-;_-* "-"??_-;_-@_-</c:formatCode>
                <c:ptCount val="11"/>
                <c:pt idx="0">
                  <c:v>1.8045876100598632</c:v>
                </c:pt>
                <c:pt idx="1">
                  <c:v>2.1675727660517023</c:v>
                </c:pt>
                <c:pt idx="2">
                  <c:v>2.0498954535932747</c:v>
                </c:pt>
                <c:pt idx="3">
                  <c:v>2.0930573182200716</c:v>
                </c:pt>
                <c:pt idx="4">
                  <c:v>2.4477098406781259</c:v>
                </c:pt>
                <c:pt idx="5">
                  <c:v>2.4571447704833194</c:v>
                </c:pt>
                <c:pt idx="6">
                  <c:v>2.5648522576048927</c:v>
                </c:pt>
                <c:pt idx="7">
                  <c:v>2.7342638238301351</c:v>
                </c:pt>
                <c:pt idx="8">
                  <c:v>2.4406104589931248</c:v>
                </c:pt>
                <c:pt idx="9">
                  <c:v>2.5265241901400719</c:v>
                </c:pt>
                <c:pt idx="10">
                  <c:v>2.4159404599957703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8-4EF0-8372-A8D37BC8A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7819887"/>
        <c:axId val="597809487"/>
      </c:barChart>
      <c:dateAx>
        <c:axId val="59781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09487"/>
        <c:crosses val="autoZero"/>
        <c:auto val="0"/>
        <c:lblOffset val="100"/>
        <c:baseTimeUnit val="days"/>
        <c:majorUnit val="2"/>
        <c:majorTimeUnit val="days"/>
      </c:dateAx>
      <c:valAx>
        <c:axId val="597809487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7819887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05774278215214E-2"/>
          <c:y val="0.1646761295388989"/>
          <c:w val="0.88124978127734033"/>
          <c:h val="0.72897926933233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 Meat Swine '!$BC$1:$BM$1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 Meat Swine '!$BC$4:$BM$4</c:f>
              <c:numCache>
                <c:formatCode>_-* #\ ##0_-;\-* #\ ##0_-;_-* "-"??_-;_-@_-</c:formatCode>
                <c:ptCount val="11"/>
                <c:pt idx="0">
                  <c:v>15.103844737837449</c:v>
                </c:pt>
                <c:pt idx="1">
                  <c:v>15.228206291371755</c:v>
                </c:pt>
                <c:pt idx="2">
                  <c:v>15.343755798228248</c:v>
                </c:pt>
                <c:pt idx="3">
                  <c:v>15.218138942094409</c:v>
                </c:pt>
                <c:pt idx="4">
                  <c:v>14.841591583030274</c:v>
                </c:pt>
                <c:pt idx="5">
                  <c:v>14.769688955155649</c:v>
                </c:pt>
                <c:pt idx="6">
                  <c:v>14.721734993350582</c:v>
                </c:pt>
                <c:pt idx="7">
                  <c:v>13.149061696395341</c:v>
                </c:pt>
                <c:pt idx="8">
                  <c:v>12.335546685128442</c:v>
                </c:pt>
                <c:pt idx="9">
                  <c:v>13.736808462373858</c:v>
                </c:pt>
                <c:pt idx="10">
                  <c:v>13.95187940497871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C-4944-8D2D-0A70F89CF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038815"/>
        <c:axId val="1619040479"/>
      </c:barChart>
      <c:dateAx>
        <c:axId val="161903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040479"/>
        <c:crosses val="autoZero"/>
        <c:auto val="0"/>
        <c:lblOffset val="100"/>
        <c:baseTimeUnit val="days"/>
        <c:majorUnit val="2"/>
        <c:majorTimeUnit val="days"/>
      </c:dateAx>
      <c:valAx>
        <c:axId val="1619040479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038815"/>
        <c:crosses val="autoZero"/>
        <c:crossBetween val="between"/>
        <c:majorUnit val="1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8312537054745"/>
          <c:y val="0.19245227102243129"/>
          <c:w val="0.86764703747643479"/>
          <c:h val="0.690370418255323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numRef>
              <c:f>' Meat Chicken '!$P$1:$Z$1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 Meat Chicken '!$P$4:$Z$4</c:f>
              <c:numCache>
                <c:formatCode>_-* #\ ##0.0_-;\-* #\ ##0.0_-;_-* "-"??_-;_-@_-</c:formatCode>
                <c:ptCount val="11"/>
                <c:pt idx="0">
                  <c:v>11.980103045384398</c:v>
                </c:pt>
                <c:pt idx="1">
                  <c:v>12.006549433701389</c:v>
                </c:pt>
                <c:pt idx="2">
                  <c:v>12.255147430206444</c:v>
                </c:pt>
                <c:pt idx="3">
                  <c:v>12.505445588664498</c:v>
                </c:pt>
                <c:pt idx="4">
                  <c:v>12.036209797480963</c:v>
                </c:pt>
                <c:pt idx="5">
                  <c:v>12.107697760385483</c:v>
                </c:pt>
                <c:pt idx="6">
                  <c:v>12.189124620301985</c:v>
                </c:pt>
                <c:pt idx="7">
                  <c:v>12.675315437117115</c:v>
                </c:pt>
                <c:pt idx="8">
                  <c:v>12.784699851574533</c:v>
                </c:pt>
                <c:pt idx="9">
                  <c:v>12.819618605603644</c:v>
                </c:pt>
                <c:pt idx="10">
                  <c:v>12.748075460264053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3-4733-9E64-D951E22D5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383519"/>
        <c:axId val="990358143"/>
      </c:barChart>
      <c:dateAx>
        <c:axId val="99038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358143"/>
        <c:crosses val="autoZero"/>
        <c:auto val="0"/>
        <c:lblOffset val="100"/>
        <c:baseTimeUnit val="days"/>
        <c:majorUnit val="2"/>
        <c:majorTimeUnit val="days"/>
      </c:dateAx>
      <c:valAx>
        <c:axId val="990358143"/>
        <c:scaling>
          <c:orientation val="minMax"/>
          <c:min val="1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383519"/>
        <c:crosses val="autoZero"/>
        <c:crossBetween val="between"/>
        <c:majorUnit val="0.4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3"/>
            <c:dispRSqr val="0"/>
            <c:dispEq val="0"/>
          </c:trendline>
          <c:cat>
            <c:numRef>
              <c:f>cheese!$AY$1:$BI$1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cheese!$AY$4:$BI$4</c:f>
              <c:numCache>
                <c:formatCode>_-* #\ ##0.0_-;\-* #\ ##0.0_-;_-* "-"??_-;_-@_-</c:formatCode>
                <c:ptCount val="11"/>
                <c:pt idx="0">
                  <c:v>2.598298576427418</c:v>
                </c:pt>
                <c:pt idx="1">
                  <c:v>2.5401712828116865</c:v>
                </c:pt>
                <c:pt idx="2">
                  <c:v>2.5803354407237302</c:v>
                </c:pt>
                <c:pt idx="3">
                  <c:v>2.6234134597990648</c:v>
                </c:pt>
                <c:pt idx="4">
                  <c:v>2.6683009358574181</c:v>
                </c:pt>
                <c:pt idx="5">
                  <c:v>2.7117306385573374</c:v>
                </c:pt>
                <c:pt idx="6">
                  <c:v>2.7170250267836207</c:v>
                </c:pt>
                <c:pt idx="7">
                  <c:v>2.7498107049533878</c:v>
                </c:pt>
                <c:pt idx="8">
                  <c:v>2.7559739458791457</c:v>
                </c:pt>
                <c:pt idx="9">
                  <c:v>2.7870177532916123</c:v>
                </c:pt>
                <c:pt idx="10">
                  <c:v>2.7874973566182386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C40-ACC3-90604A75F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333647"/>
        <c:axId val="697212191"/>
      </c:barChart>
      <c:dateAx>
        <c:axId val="31933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7212191"/>
        <c:crosses val="autoZero"/>
        <c:auto val="0"/>
        <c:lblOffset val="100"/>
        <c:baseTimeUnit val="days"/>
        <c:majorUnit val="2"/>
        <c:majorTimeUnit val="days"/>
      </c:dateAx>
      <c:valAx>
        <c:axId val="69721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333647"/>
        <c:crosses val="autoZero"/>
        <c:crossBetween val="between"/>
        <c:majorUnit val="0.1200000000000000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84560600916512E-2"/>
          <c:y val="0.13055135678645263"/>
          <c:w val="0.8876105557789401"/>
          <c:h val="0.75547896783315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'Meat Beef and Veal'!$BC$1:$BM$1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'Meat Beef and Veal'!$BC$4:$BM$4</c:f>
              <c:numCache>
                <c:formatCode>_-* #\ ##0.0_-;\-* #\ ##0.0_-;_-* "-"??_-;_-@_-</c:formatCode>
                <c:ptCount val="11"/>
                <c:pt idx="0">
                  <c:v>7.9932240571029363</c:v>
                </c:pt>
                <c:pt idx="1">
                  <c:v>8.0253636633562166</c:v>
                </c:pt>
                <c:pt idx="2">
                  <c:v>7.9386144637785421</c:v>
                </c:pt>
                <c:pt idx="3">
                  <c:v>7.831452620731354</c:v>
                </c:pt>
                <c:pt idx="4">
                  <c:v>7.4218719905313639</c:v>
                </c:pt>
                <c:pt idx="5">
                  <c:v>7.4896430917604224</c:v>
                </c:pt>
                <c:pt idx="6">
                  <c:v>7.5937534770161319</c:v>
                </c:pt>
                <c:pt idx="7">
                  <c:v>7.6336921278697014</c:v>
                </c:pt>
                <c:pt idx="8">
                  <c:v>7.4367244235059111</c:v>
                </c:pt>
                <c:pt idx="9">
                  <c:v>7.4127506094090956</c:v>
                </c:pt>
                <c:pt idx="10">
                  <c:v>7.410054003894845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9-4418-8320-CD0854D4B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975967"/>
        <c:axId val="1145978463"/>
      </c:barChart>
      <c:dateAx>
        <c:axId val="1145975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978463"/>
        <c:crosses val="autoZero"/>
        <c:auto val="0"/>
        <c:lblOffset val="100"/>
        <c:baseTimeUnit val="days"/>
        <c:majorUnit val="2"/>
        <c:majorTimeUnit val="days"/>
      </c:dateAx>
      <c:valAx>
        <c:axId val="114597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975967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86867321107389E-2"/>
                  <c:y val="4.80225160073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E6-4D1F-BD9B-07C97687A400}"/>
                </c:ext>
              </c:extLst>
            </c:dLbl>
            <c:dLbl>
              <c:idx val="11"/>
              <c:layout>
                <c:manualLayout>
                  <c:x val="-1.2878787622707635E-2"/>
                  <c:y val="2.891820723361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E6-4D1F-BD9B-07C97687A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168.71</c:v>
                </c:pt>
                <c:pt idx="1">
                  <c:v>166.13</c:v>
                </c:pt>
                <c:pt idx="2">
                  <c:v>189.46</c:v>
                </c:pt>
                <c:pt idx="3">
                  <c:v>218.94</c:v>
                </c:pt>
                <c:pt idx="4">
                  <c:v>223.15</c:v>
                </c:pt>
                <c:pt idx="5">
                  <c:v>221.15</c:v>
                </c:pt>
                <c:pt idx="6">
                  <c:v>246.2</c:v>
                </c:pt>
                <c:pt idx="7">
                  <c:v>251.15</c:v>
                </c:pt>
                <c:pt idx="8">
                  <c:v>251.36</c:v>
                </c:pt>
                <c:pt idx="9">
                  <c:v>272.94</c:v>
                </c:pt>
                <c:pt idx="10">
                  <c:v>311.55</c:v>
                </c:pt>
                <c:pt idx="11">
                  <c:v>304.39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4E6-4D1F-BD9B-07C97687A4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rgbClr val="0C7A3A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979796528676602E-2"/>
                  <c:y val="3.820861754753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E6-4D1F-BD9B-07C97687A400}"/>
                </c:ext>
              </c:extLst>
            </c:dLbl>
            <c:dLbl>
              <c:idx val="11"/>
              <c:layout>
                <c:manualLayout>
                  <c:x val="-1.2878787622707635E-2"/>
                  <c:y val="-3.692208525786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E6-4D1F-BD9B-07C97687A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C7A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283.55</c:v>
                </c:pt>
                <c:pt idx="1">
                  <c:v>265.22000000000003</c:v>
                </c:pt>
                <c:pt idx="2">
                  <c:v>272.58</c:v>
                </c:pt>
                <c:pt idx="3">
                  <c:v>267.12</c:v>
                </c:pt>
                <c:pt idx="4">
                  <c:v>266.25</c:v>
                </c:pt>
                <c:pt idx="5">
                  <c:v>272.07</c:v>
                </c:pt>
                <c:pt idx="6">
                  <c:v>285.58999999999997</c:v>
                </c:pt>
                <c:pt idx="7">
                  <c:v>300.58</c:v>
                </c:pt>
                <c:pt idx="8">
                  <c:v>355.32</c:v>
                </c:pt>
                <c:pt idx="9">
                  <c:v>359.85</c:v>
                </c:pt>
                <c:pt idx="10">
                  <c:v>351.81</c:v>
                </c:pt>
                <c:pt idx="11">
                  <c:v>340.93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4E6-4D1F-BD9B-07C97687A4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E6-4D1F-BD9B-07C97687A400}"/>
              </c:ext>
            </c:extLst>
          </c:dPt>
          <c:dLbls>
            <c:dLbl>
              <c:idx val="2"/>
              <c:layout>
                <c:manualLayout>
                  <c:x val="-3.0050504452984444E-2"/>
                  <c:y val="-3.34325403540916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BC-4EE9-A54B-DC926D1AC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308.27999999999997</c:v>
                </c:pt>
                <c:pt idx="1">
                  <c:v>306</c:v>
                </c:pt>
                <c:pt idx="2">
                  <c:v>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A4E6-4D1F-BD9B-07C97687A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5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979796528676602E-2"/>
                  <c:y val="2.86564631606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B2-48ED-B5B1-35AD08760BD7}"/>
                </c:ext>
              </c:extLst>
            </c:dLbl>
            <c:dLbl>
              <c:idx val="11"/>
              <c:layout>
                <c:manualLayout>
                  <c:x val="-2.1464646037846057E-2"/>
                  <c:y val="5.03782126640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B2-48ED-B5B1-35AD08760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229.88600000000002</c:v>
                </c:pt>
                <c:pt idx="1">
                  <c:v>232.95500000000001</c:v>
                </c:pt>
                <c:pt idx="2">
                  <c:v>250.62800000000001</c:v>
                </c:pt>
                <c:pt idx="3">
                  <c:v>273.99250000000001</c:v>
                </c:pt>
                <c:pt idx="4">
                  <c:v>269.44499999999999</c:v>
                </c:pt>
                <c:pt idx="5">
                  <c:v>271.22199999999998</c:v>
                </c:pt>
                <c:pt idx="6">
                  <c:v>290.1825</c:v>
                </c:pt>
                <c:pt idx="7">
                  <c:v>288.25749999999999</c:v>
                </c:pt>
                <c:pt idx="8">
                  <c:v>280.52199999999999</c:v>
                </c:pt>
                <c:pt idx="9">
                  <c:v>290.98500000000001</c:v>
                </c:pt>
                <c:pt idx="10">
                  <c:v>302.06</c:v>
                </c:pt>
                <c:pt idx="11">
                  <c:v>278.536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B2-48ED-B5B1-35AD08760B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565654943815027E-2"/>
                  <c:y val="2.891820723361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B2-48ED-B5B1-35AD08760BD7}"/>
                </c:ext>
              </c:extLst>
            </c:dLbl>
            <c:dLbl>
              <c:idx val="11"/>
              <c:layout>
                <c:manualLayout>
                  <c:x val="0"/>
                  <c:y val="-2.272472571402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B2-48ED-B5B1-35AD08760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268.16000000000003</c:v>
                </c:pt>
                <c:pt idx="1">
                  <c:v>287.77249999999998</c:v>
                </c:pt>
                <c:pt idx="2">
                  <c:v>304.01800000000003</c:v>
                </c:pt>
                <c:pt idx="3">
                  <c:v>321.39500000000004</c:v>
                </c:pt>
                <c:pt idx="4">
                  <c:v>351.63499999999999</c:v>
                </c:pt>
                <c:pt idx="5">
                  <c:v>340.06399999999996</c:v>
                </c:pt>
                <c:pt idx="6">
                  <c:v>337.125</c:v>
                </c:pt>
                <c:pt idx="7">
                  <c:v>347.82499999999999</c:v>
                </c:pt>
                <c:pt idx="8">
                  <c:v>454.68400000000003</c:v>
                </c:pt>
                <c:pt idx="9">
                  <c:v>442.73500000000001</c:v>
                </c:pt>
                <c:pt idx="10">
                  <c:v>457.80500000000001</c:v>
                </c:pt>
                <c:pt idx="11">
                  <c:v>393.74599999999998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46B2-48ED-B5B1-35AD08760B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B2-48ED-B5B1-35AD08760B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B2-48ED-B5B1-35AD08760BD7}"/>
                </c:ext>
              </c:extLst>
            </c:dLbl>
            <c:dLbl>
              <c:idx val="2"/>
              <c:layout>
                <c:manualLayout>
                  <c:x val="-6.4393938113538218E-2"/>
                  <c:y val="-4.2984694740974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B2-48ED-B5B1-35AD08760B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329.11</c:v>
                </c:pt>
                <c:pt idx="1">
                  <c:v>337</c:v>
                </c:pt>
                <c:pt idx="2">
                  <c:v>380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46B2-48ED-B5B1-35AD08760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272725736245815E-2"/>
                  <c:y val="4.647423964475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2D-4AB5-B2F5-6FB10348B8F8}"/>
                </c:ext>
              </c:extLst>
            </c:dLbl>
            <c:dLbl>
              <c:idx val="11"/>
              <c:layout>
                <c:manualLayout>
                  <c:x val="-2.5757575245415269E-2"/>
                  <c:y val="1.884256470080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2D-4AB5-B2F5-6FB10348B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216.64400000000001</c:v>
                </c:pt>
                <c:pt idx="1">
                  <c:v>220.5575</c:v>
                </c:pt>
                <c:pt idx="2">
                  <c:v>230.852</c:v>
                </c:pt>
                <c:pt idx="3">
                  <c:v>245.97499999999999</c:v>
                </c:pt>
                <c:pt idx="4">
                  <c:v>255.13000000000002</c:v>
                </c:pt>
                <c:pt idx="5">
                  <c:v>264.12</c:v>
                </c:pt>
                <c:pt idx="6">
                  <c:v>287.16750000000002</c:v>
                </c:pt>
                <c:pt idx="7">
                  <c:v>285.86</c:v>
                </c:pt>
                <c:pt idx="8">
                  <c:v>277.91600000000005</c:v>
                </c:pt>
                <c:pt idx="9">
                  <c:v>277.13</c:v>
                </c:pt>
                <c:pt idx="10">
                  <c:v>292.98250000000002</c:v>
                </c:pt>
                <c:pt idx="11">
                  <c:v>267.03999999999996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92D-4AB5-B2F5-6FB10348B8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151513358953439E-2"/>
                  <c:y val="-3.692208525786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2D-4AB5-B2F5-6FB10348B8F8}"/>
                </c:ext>
              </c:extLst>
            </c:dLbl>
            <c:dLbl>
              <c:idx val="11"/>
              <c:layout>
                <c:manualLayout>
                  <c:x val="-2.5757575245415269E-2"/>
                  <c:y val="3.537343282616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2D-4AB5-B2F5-6FB10348B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251.86</c:v>
                </c:pt>
                <c:pt idx="1">
                  <c:v>292.67500000000001</c:v>
                </c:pt>
                <c:pt idx="2">
                  <c:v>302.262</c:v>
                </c:pt>
                <c:pt idx="3">
                  <c:v>323.99250000000001</c:v>
                </c:pt>
                <c:pt idx="4">
                  <c:v>342.57749999999999</c:v>
                </c:pt>
                <c:pt idx="5">
                  <c:v>328.38400000000001</c:v>
                </c:pt>
                <c:pt idx="6">
                  <c:v>321.80500000000001</c:v>
                </c:pt>
                <c:pt idx="7">
                  <c:v>315.00750000000005</c:v>
                </c:pt>
                <c:pt idx="8">
                  <c:v>430.43799999999999</c:v>
                </c:pt>
                <c:pt idx="9">
                  <c:v>435.29</c:v>
                </c:pt>
                <c:pt idx="10">
                  <c:v>438.35500000000002</c:v>
                </c:pt>
                <c:pt idx="11">
                  <c:v>410.38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92D-4AB5-B2F5-6FB10348B8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2D-4AB5-B2F5-6FB10348B8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2D-4AB5-B2F5-6FB10348B8F8}"/>
                </c:ext>
              </c:extLst>
            </c:dLbl>
            <c:dLbl>
              <c:idx val="2"/>
              <c:layout>
                <c:manualLayout>
                  <c:x val="-6.4393938113538218E-2"/>
                  <c:y val="-5.73129263212998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2D-4AB5-B2F5-6FB10348B8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353.68</c:v>
                </c:pt>
                <c:pt idx="1">
                  <c:v>343</c:v>
                </c:pt>
                <c:pt idx="2">
                  <c:v>344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B92D-4AB5-B2F5-6FB10348B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#\ ##0.####</c:formatCode>
                <c:ptCount val="5"/>
                <c:pt idx="0">
                  <c:v>30.7</c:v>
                </c:pt>
                <c:pt idx="1">
                  <c:v>32.700000000000003</c:v>
                </c:pt>
                <c:pt idx="2">
                  <c:v>34.200000000000003</c:v>
                </c:pt>
                <c:pt idx="3">
                  <c:v>38.5</c:v>
                </c:pt>
                <c:pt idx="4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3-43E2-9FDC-CA09F9C59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in val="29"/>
        </c:scaling>
        <c:delete val="1"/>
        <c:axPos val="l"/>
        <c:numFmt formatCode="#\ ##0.####" sourceLinked="1"/>
        <c:majorTickMark val="out"/>
        <c:minorTickMark val="none"/>
        <c:tickLblPos val="nextTo"/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979796528676602E-2"/>
                  <c:y val="2.8656463160649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48-4036-8996-B28B8FC6A81E}"/>
                </c:ext>
              </c:extLst>
            </c:dLbl>
            <c:dLbl>
              <c:idx val="11"/>
              <c:layout>
                <c:manualLayout>
                  <c:x val="0"/>
                  <c:y val="-1.88425647008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48-4036-8996-B28B8FC6A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417.44200000000001</c:v>
                </c:pt>
                <c:pt idx="1">
                  <c:v>433.22499999999997</c:v>
                </c:pt>
                <c:pt idx="2">
                  <c:v>464.34749999999997</c:v>
                </c:pt>
                <c:pt idx="3">
                  <c:v>520.58600000000001</c:v>
                </c:pt>
                <c:pt idx="4">
                  <c:v>578.52499999999998</c:v>
                </c:pt>
                <c:pt idx="5">
                  <c:v>620.45000000000005</c:v>
                </c:pt>
                <c:pt idx="6">
                  <c:v>658.06000000000006</c:v>
                </c:pt>
                <c:pt idx="7">
                  <c:v>718.53749999999991</c:v>
                </c:pt>
                <c:pt idx="8">
                  <c:v>759.11750000000006</c:v>
                </c:pt>
                <c:pt idx="9">
                  <c:v>696.49400000000003</c:v>
                </c:pt>
                <c:pt idx="10">
                  <c:v>753.53</c:v>
                </c:pt>
                <c:pt idx="11">
                  <c:v>783.21250000000009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748-4036-8996-B28B8FC6A8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rgbClr val="0C7A3A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565654943815027E-2"/>
                  <c:y val="2.891820723361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48-4036-8996-B28B8FC6A81E}"/>
                </c:ext>
              </c:extLst>
            </c:dLbl>
            <c:dLbl>
              <c:idx val="11"/>
              <c:layout>
                <c:manualLayout>
                  <c:x val="-1.7171716830276847E-2"/>
                  <c:y val="3.458820060727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48-4036-8996-B28B8FC6A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C7A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769.38599999999997</c:v>
                </c:pt>
                <c:pt idx="1">
                  <c:v>808.75</c:v>
                </c:pt>
                <c:pt idx="2">
                  <c:v>875.97249999999997</c:v>
                </c:pt>
                <c:pt idx="3">
                  <c:v>851.78</c:v>
                </c:pt>
                <c:pt idx="4">
                  <c:v>870.05</c:v>
                </c:pt>
                <c:pt idx="5">
                  <c:v>869.3</c:v>
                </c:pt>
                <c:pt idx="6">
                  <c:v>936.50399999999991</c:v>
                </c:pt>
                <c:pt idx="7">
                  <c:v>978.1450000000001</c:v>
                </c:pt>
                <c:pt idx="8">
                  <c:v>949.5</c:v>
                </c:pt>
                <c:pt idx="9">
                  <c:v>874.80599999999993</c:v>
                </c:pt>
                <c:pt idx="10">
                  <c:v>711</c:v>
                </c:pt>
                <c:pt idx="11">
                  <c:v>695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748-4036-8996-B28B8FC6A8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7171716830276865E-2"/>
                  <c:y val="4.77607719344165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93-45A2-A649-C9C6BAFDFC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93-45A2-A649-C9C6BAFDF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654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93-45A2-A649-C9C6BAFDF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7272725736245815E-2"/>
                  <c:y val="4.6474239644750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03-4263-AC62-C7561BC09928}"/>
                </c:ext>
              </c:extLst>
            </c:dLbl>
            <c:dLbl>
              <c:idx val="11"/>
              <c:layout>
                <c:manualLayout>
                  <c:x val="-2.5757575245415269E-2"/>
                  <c:y val="2.839471908768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03-4263-AC62-C7561BC09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415.53399999999999</c:v>
                </c:pt>
                <c:pt idx="1">
                  <c:v>448.64249999999998</c:v>
                </c:pt>
                <c:pt idx="2">
                  <c:v>475.51</c:v>
                </c:pt>
                <c:pt idx="3">
                  <c:v>486.91</c:v>
                </c:pt>
                <c:pt idx="4">
                  <c:v>544.86250000000007</c:v>
                </c:pt>
                <c:pt idx="5">
                  <c:v>539.18999999999994</c:v>
                </c:pt>
                <c:pt idx="6">
                  <c:v>550.77</c:v>
                </c:pt>
                <c:pt idx="7">
                  <c:v>566.5675</c:v>
                </c:pt>
                <c:pt idx="8">
                  <c:v>607.48749999999995</c:v>
                </c:pt>
                <c:pt idx="9">
                  <c:v>574.048</c:v>
                </c:pt>
                <c:pt idx="10">
                  <c:v>557.3125</c:v>
                </c:pt>
                <c:pt idx="11">
                  <c:v>544.51750000000004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203-4263-AC62-C7561BC099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rgbClr val="0C7A3A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151513358953439E-2"/>
                  <c:y val="-3.692208525786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03-4263-AC62-C7561BC09928}"/>
                </c:ext>
              </c:extLst>
            </c:dLbl>
            <c:dLbl>
              <c:idx val="11"/>
              <c:layout>
                <c:manualLayout>
                  <c:x val="0"/>
                  <c:y val="-3.149164788201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03-4263-AC62-C7561BC09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C7A3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532.28800000000012</c:v>
                </c:pt>
                <c:pt idx="1">
                  <c:v>502.93</c:v>
                </c:pt>
                <c:pt idx="2">
                  <c:v>496.45249999999999</c:v>
                </c:pt>
                <c:pt idx="3">
                  <c:v>514.70399999999995</c:v>
                </c:pt>
                <c:pt idx="4">
                  <c:v>563.58000000000004</c:v>
                </c:pt>
                <c:pt idx="5">
                  <c:v>635.71249999999998</c:v>
                </c:pt>
                <c:pt idx="6">
                  <c:v>672.87000000000012</c:v>
                </c:pt>
                <c:pt idx="7">
                  <c:v>674.13</c:v>
                </c:pt>
                <c:pt idx="8">
                  <c:v>662.55750000000012</c:v>
                </c:pt>
                <c:pt idx="9">
                  <c:v>669.54399999999998</c:v>
                </c:pt>
                <c:pt idx="10">
                  <c:v>616</c:v>
                </c:pt>
                <c:pt idx="11">
                  <c:v>627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C203-4263-AC62-C7561BC099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808079698399751E-2"/>
                  <c:y val="-6.68650807081832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E1-4498-B229-919A7B4A15E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E1-4498-B229-919A7B4A1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E1-4498-B229-919A7B4A1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11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86867321107389E-2"/>
                  <c:y val="4.80225160073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A8-418F-B540-07A8139F1D33}"/>
                </c:ext>
              </c:extLst>
            </c:dLbl>
            <c:dLbl>
              <c:idx val="11"/>
              <c:layout>
                <c:manualLayout>
                  <c:x val="-1.2878787622707635E-2"/>
                  <c:y val="2.8918207233613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8-418F-B540-07A8139F1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458.99599999999998</c:v>
                </c:pt>
                <c:pt idx="1">
                  <c:v>496.80500000000006</c:v>
                </c:pt>
                <c:pt idx="2">
                  <c:v>558.51</c:v>
                </c:pt>
                <c:pt idx="3">
                  <c:v>618.56799999999998</c:v>
                </c:pt>
                <c:pt idx="4">
                  <c:v>646.84750000000008</c:v>
                </c:pt>
                <c:pt idx="5">
                  <c:v>661.95749999999998</c:v>
                </c:pt>
                <c:pt idx="6">
                  <c:v>676.78600000000006</c:v>
                </c:pt>
                <c:pt idx="7">
                  <c:v>675.0575</c:v>
                </c:pt>
                <c:pt idx="8">
                  <c:v>677.96499999999992</c:v>
                </c:pt>
                <c:pt idx="9">
                  <c:v>639.53399999999999</c:v>
                </c:pt>
                <c:pt idx="10">
                  <c:v>593.40250000000003</c:v>
                </c:pt>
                <c:pt idx="11">
                  <c:v>624.23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EA8-418F-B540-07A8139F1D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979796528676602E-2"/>
                  <c:y val="3.820861754753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A8-418F-B540-07A8139F1D33}"/>
                </c:ext>
              </c:extLst>
            </c:dLbl>
            <c:dLbl>
              <c:idx val="11"/>
              <c:layout>
                <c:manualLayout>
                  <c:x val="-8.5858584151384237E-3"/>
                  <c:y val="-4.64742396447501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A8-418F-B540-07A8139F1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648.87400000000002</c:v>
                </c:pt>
                <c:pt idx="1">
                  <c:v>710.74749999999995</c:v>
                </c:pt>
                <c:pt idx="2">
                  <c:v>728.28</c:v>
                </c:pt>
                <c:pt idx="3">
                  <c:v>715.322</c:v>
                </c:pt>
                <c:pt idx="4">
                  <c:v>715.53750000000014</c:v>
                </c:pt>
                <c:pt idx="5">
                  <c:v>724.25749999999994</c:v>
                </c:pt>
                <c:pt idx="6">
                  <c:v>1028.03</c:v>
                </c:pt>
                <c:pt idx="7">
                  <c:v>1070.6125000000002</c:v>
                </c:pt>
                <c:pt idx="8">
                  <c:v>1055.4849999999999</c:v>
                </c:pt>
                <c:pt idx="9">
                  <c:v>957.22799999999984</c:v>
                </c:pt>
                <c:pt idx="10">
                  <c:v>830</c:v>
                </c:pt>
                <c:pt idx="11">
                  <c:v>756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7EA8-418F-B540-07A8139F1D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7272725736245829E-2"/>
                  <c:y val="-5.73129263212999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A8-418F-B540-07A8139F1D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8-418F-B540-07A8139F1D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A8-418F-B540-07A8139F1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110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0781374066367E-2"/>
          <c:y val="5.2967360626653304E-2"/>
          <c:w val="0.91703422565470927"/>
          <c:h val="0.7501872927074431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6293271422845162E-2"/>
                  <c:y val="3.0425439363536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A5-40CB-B14F-86BA98411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13749</c:v>
                </c:pt>
                <c:pt idx="1">
                  <c:v>12742</c:v>
                </c:pt>
                <c:pt idx="2">
                  <c:v>13325</c:v>
                </c:pt>
                <c:pt idx="3">
                  <c:v>15528</c:v>
                </c:pt>
                <c:pt idx="4">
                  <c:v>17206</c:v>
                </c:pt>
                <c:pt idx="5">
                  <c:v>16442</c:v>
                </c:pt>
                <c:pt idx="6">
                  <c:v>16008</c:v>
                </c:pt>
                <c:pt idx="7">
                  <c:v>15314</c:v>
                </c:pt>
                <c:pt idx="8">
                  <c:v>14309</c:v>
                </c:pt>
                <c:pt idx="9">
                  <c:v>14308</c:v>
                </c:pt>
                <c:pt idx="10">
                  <c:v>14708</c:v>
                </c:pt>
                <c:pt idx="11">
                  <c:v>14880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C60-4678-A646-D66B940AE2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767017567440816E-2"/>
                  <c:y val="2.1732456688240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68-4D54-95AE-55CF4073E166}"/>
                </c:ext>
              </c:extLst>
            </c:dLbl>
            <c:dLbl>
              <c:idx val="11"/>
              <c:layout>
                <c:manualLayout>
                  <c:x val="0"/>
                  <c:y val="-3.91184220388330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A5-40CB-B14F-86BA984110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13742</c:v>
                </c:pt>
                <c:pt idx="1">
                  <c:v>14805</c:v>
                </c:pt>
                <c:pt idx="2">
                  <c:v>16022</c:v>
                </c:pt>
                <c:pt idx="3">
                  <c:v>16579</c:v>
                </c:pt>
                <c:pt idx="4">
                  <c:v>16908</c:v>
                </c:pt>
                <c:pt idx="5">
                  <c:v>16628</c:v>
                </c:pt>
                <c:pt idx="6">
                  <c:v>16410</c:v>
                </c:pt>
                <c:pt idx="7">
                  <c:v>16075</c:v>
                </c:pt>
                <c:pt idx="8">
                  <c:v>17064</c:v>
                </c:pt>
                <c:pt idx="9">
                  <c:v>17098</c:v>
                </c:pt>
                <c:pt idx="10">
                  <c:v>16833</c:v>
                </c:pt>
                <c:pt idx="11">
                  <c:v>15418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60-4678-A646-D66B940AE2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857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02-42A7-A4C2-73AB81010E2B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E1E-4FF2-9BDD-131E4E7E2D2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02-42A7-A4C2-73AB81010E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E-4FF2-9BDD-131E4E7E2D2D}"/>
                </c:ext>
              </c:extLst>
            </c:dLbl>
            <c:dLbl>
              <c:idx val="2"/>
              <c:layout>
                <c:manualLayout>
                  <c:x val="-5.2586542845690067E-2"/>
                  <c:y val="4.3464913376481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2-3E49-A4D7-CC3CDA99D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#,##0</c:formatCode>
                <c:ptCount val="12"/>
                <c:pt idx="0">
                  <c:v>14100</c:v>
                </c:pt>
                <c:pt idx="1">
                  <c:v>13238</c:v>
                </c:pt>
                <c:pt idx="2">
                  <c:v>11131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E02-42A7-A4C2-73AB81010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20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48923958616843"/>
          <c:y val="0.91888796901465042"/>
          <c:w val="0.46621776466423204"/>
          <c:h val="6.9324483375012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8737371774091864E-2"/>
                  <c:y val="3.20150041972426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2-48D3-AFFE-6E4974970C69}"/>
                </c:ext>
              </c:extLst>
            </c:dLbl>
            <c:dLbl>
              <c:idx val="11"/>
              <c:layout>
                <c:manualLayout>
                  <c:x val="0"/>
                  <c:y val="4.8022506295864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8-4706-ACE6-E25E408E6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13606</c:v>
                </c:pt>
                <c:pt idx="1">
                  <c:v>11762</c:v>
                </c:pt>
                <c:pt idx="2">
                  <c:v>11746</c:v>
                </c:pt>
                <c:pt idx="3">
                  <c:v>12565</c:v>
                </c:pt>
                <c:pt idx="4">
                  <c:v>13902</c:v>
                </c:pt>
                <c:pt idx="5">
                  <c:v>15470</c:v>
                </c:pt>
                <c:pt idx="6">
                  <c:v>15262</c:v>
                </c:pt>
                <c:pt idx="7">
                  <c:v>15576</c:v>
                </c:pt>
                <c:pt idx="8">
                  <c:v>15031</c:v>
                </c:pt>
                <c:pt idx="9">
                  <c:v>15065</c:v>
                </c:pt>
                <c:pt idx="10">
                  <c:v>15497</c:v>
                </c:pt>
                <c:pt idx="11">
                  <c:v>15638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56-4FCA-B33F-DE1572C951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303030098166108"/>
                  <c:y val="-8.804126154241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7F-4C6A-A6DB-42096467E5CC}"/>
                </c:ext>
              </c:extLst>
            </c:dLbl>
            <c:dLbl>
              <c:idx val="11"/>
              <c:layout>
                <c:manualLayout>
                  <c:x val="0"/>
                  <c:y val="-5.6026257345174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28-4706-ACE6-E25E408E64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14536</c:v>
                </c:pt>
                <c:pt idx="1">
                  <c:v>15414</c:v>
                </c:pt>
                <c:pt idx="2">
                  <c:v>16608</c:v>
                </c:pt>
                <c:pt idx="3">
                  <c:v>17128</c:v>
                </c:pt>
                <c:pt idx="4">
                  <c:v>17358</c:v>
                </c:pt>
                <c:pt idx="5">
                  <c:v>17168</c:v>
                </c:pt>
                <c:pt idx="6">
                  <c:v>16640</c:v>
                </c:pt>
                <c:pt idx="7">
                  <c:v>16360</c:v>
                </c:pt>
                <c:pt idx="8">
                  <c:v>17388</c:v>
                </c:pt>
                <c:pt idx="9">
                  <c:v>17378</c:v>
                </c:pt>
                <c:pt idx="10">
                  <c:v>17099</c:v>
                </c:pt>
                <c:pt idx="11">
                  <c:v>16042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B56-4FCA-B33F-DE1572C951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22225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5D-4F1C-992A-CBEA18091DE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5D-4F1C-992A-CBEA18091DE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F-4C6A-A6DB-42096467E5CC}"/>
                </c:ext>
              </c:extLst>
            </c:dLbl>
            <c:dLbl>
              <c:idx val="2"/>
              <c:layout>
                <c:manualLayout>
                  <c:x val="-6.4393938113538177E-2"/>
                  <c:y val="5.4273860398860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06817746225687"/>
                      <c:h val="0.318404558404558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7E1-844A-B60A-D87604D38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#,##0</c:formatCode>
                <c:ptCount val="12"/>
                <c:pt idx="0">
                  <c:v>14488</c:v>
                </c:pt>
                <c:pt idx="1">
                  <c:v>14507</c:v>
                </c:pt>
                <c:pt idx="2">
                  <c:v>13054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B5D-4F1C-992A-CBEA18091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20000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2020/2021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4444442566522679E-2"/>
                  <c:y val="-4.001875524655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8-4719-AB5F-D2DEA9CC049C}"/>
                </c:ext>
              </c:extLst>
            </c:dLbl>
            <c:dLbl>
              <c:idx val="11"/>
              <c:layout>
                <c:manualLayout>
                  <c:x val="-2.1464646037846216E-2"/>
                  <c:y val="4.8022506295864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2-4BFB-B890-2294C4CDB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13543</c:v>
                </c:pt>
                <c:pt idx="1">
                  <c:v>12316</c:v>
                </c:pt>
                <c:pt idx="2">
                  <c:v>12845</c:v>
                </c:pt>
                <c:pt idx="3">
                  <c:v>14771</c:v>
                </c:pt>
                <c:pt idx="4">
                  <c:v>16697</c:v>
                </c:pt>
                <c:pt idx="5">
                  <c:v>16221</c:v>
                </c:pt>
                <c:pt idx="6">
                  <c:v>15793</c:v>
                </c:pt>
                <c:pt idx="7">
                  <c:v>15071</c:v>
                </c:pt>
                <c:pt idx="8">
                  <c:v>13896</c:v>
                </c:pt>
                <c:pt idx="9">
                  <c:v>13942</c:v>
                </c:pt>
                <c:pt idx="10">
                  <c:v>14271</c:v>
                </c:pt>
                <c:pt idx="11">
                  <c:v>14330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477-4FAB-B9D5-E564519F86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2021/2022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590908860436872"/>
                  <c:y val="4.802250629586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CD-4268-8A2C-3D4EA0283094}"/>
                </c:ext>
              </c:extLst>
            </c:dLbl>
            <c:dLbl>
              <c:idx val="11"/>
              <c:layout>
                <c:manualLayout>
                  <c:x val="0"/>
                  <c:y val="-6.403000839448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2-4BFB-B890-2294C4CDB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12993</c:v>
                </c:pt>
                <c:pt idx="1">
                  <c:v>14134</c:v>
                </c:pt>
                <c:pt idx="2">
                  <c:v>15378</c:v>
                </c:pt>
                <c:pt idx="3">
                  <c:v>16044</c:v>
                </c:pt>
                <c:pt idx="4">
                  <c:v>16337</c:v>
                </c:pt>
                <c:pt idx="5">
                  <c:v>16153</c:v>
                </c:pt>
                <c:pt idx="6">
                  <c:v>16040</c:v>
                </c:pt>
                <c:pt idx="7">
                  <c:v>15860</c:v>
                </c:pt>
                <c:pt idx="8">
                  <c:v>16704</c:v>
                </c:pt>
                <c:pt idx="9">
                  <c:v>16848</c:v>
                </c:pt>
                <c:pt idx="10">
                  <c:v>16467</c:v>
                </c:pt>
                <c:pt idx="11">
                  <c:v>15076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477-4FAB-B9D5-E564519F86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8-48B9-8121-E2403B969F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78-4719-AB5F-D2DEA9CC049C}"/>
                </c:ext>
              </c:extLst>
            </c:dLbl>
            <c:dLbl>
              <c:idx val="2"/>
              <c:layout>
                <c:manualLayout>
                  <c:x val="-3.00505044529844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87-114A-BD34-794E5FE2C2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И</c:v>
                </c:pt>
                <c:pt idx="1">
                  <c:v>А</c:v>
                </c:pt>
                <c:pt idx="2">
                  <c:v>С</c:v>
                </c:pt>
                <c:pt idx="3">
                  <c:v>О</c:v>
                </c:pt>
                <c:pt idx="4">
                  <c:v>Н</c:v>
                </c:pt>
                <c:pt idx="5">
                  <c:v>Д</c:v>
                </c:pt>
                <c:pt idx="6">
                  <c:v>Я</c:v>
                </c:pt>
                <c:pt idx="7">
                  <c:v>Ф</c:v>
                </c:pt>
                <c:pt idx="8">
                  <c:v>М</c:v>
                </c:pt>
                <c:pt idx="9">
                  <c:v>А</c:v>
                </c:pt>
                <c:pt idx="10">
                  <c:v>М</c:v>
                </c:pt>
                <c:pt idx="11">
                  <c:v>И</c:v>
                </c:pt>
              </c:strCache>
            </c:strRef>
          </c:cat>
          <c:val>
            <c:numRef>
              <c:f>Лист1!$D$2:$D$13</c:f>
              <c:numCache>
                <c:formatCode>#,##0</c:formatCode>
                <c:ptCount val="12"/>
                <c:pt idx="0">
                  <c:v>12844</c:v>
                </c:pt>
                <c:pt idx="1">
                  <c:v>9622</c:v>
                </c:pt>
                <c:pt idx="2">
                  <c:v>8683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58-48B9-8121-E2403B969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20000"/>
          <c:min val="7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0781374066367E-2"/>
          <c:y val="5.2967360626653304E-2"/>
          <c:w val="0.91703422565470927"/>
          <c:h val="0.650217961747801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964991492115531E-2"/>
                  <c:y val="-3.38188519619775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40-428A-B83B-FEA7D097F69A}"/>
                </c:ext>
              </c:extLst>
            </c:dLbl>
            <c:dLbl>
              <c:idx val="11"/>
              <c:layout>
                <c:manualLayout>
                  <c:x val="0"/>
                  <c:y val="-3.0141367761473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D0-4477-A275-F88A610B4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27505.96</c:v>
                </c:pt>
                <c:pt idx="1">
                  <c:v>29602.76</c:v>
                </c:pt>
                <c:pt idx="2">
                  <c:v>30840.93</c:v>
                </c:pt>
                <c:pt idx="3">
                  <c:v>31904.504385650005</c:v>
                </c:pt>
                <c:pt idx="4">
                  <c:v>38000</c:v>
                </c:pt>
                <c:pt idx="5">
                  <c:v>41400</c:v>
                </c:pt>
                <c:pt idx="6">
                  <c:v>41400</c:v>
                </c:pt>
                <c:pt idx="7">
                  <c:v>42559.98</c:v>
                </c:pt>
                <c:pt idx="8">
                  <c:v>41400</c:v>
                </c:pt>
                <c:pt idx="9">
                  <c:v>41400</c:v>
                </c:pt>
                <c:pt idx="10">
                  <c:v>41400</c:v>
                </c:pt>
                <c:pt idx="11">
                  <c:v>42175.05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940-428A-B83B-FEA7D097F6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2021/22</c:v>
                </c:pt>
              </c:strCache>
            </c:strRef>
          </c:tx>
          <c:spPr>
            <a:ln w="28575" cap="rnd">
              <a:solidFill>
                <a:srgbClr val="0C7A3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0879983323332802E-2"/>
                  <c:y val="3.67238152800912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C7A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40-428A-B83B-FEA7D097F69A}"/>
                </c:ext>
              </c:extLst>
            </c:dLbl>
            <c:dLbl>
              <c:idx val="11"/>
              <c:layout>
                <c:manualLayout>
                  <c:x val="0"/>
                  <c:y val="4.0188490348631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C7A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DC-42C2-893F-C1791883BD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44727.839999999997</c:v>
                </c:pt>
                <c:pt idx="1">
                  <c:v>48965.01</c:v>
                </c:pt>
                <c:pt idx="2">
                  <c:v>50274.559999999998</c:v>
                </c:pt>
                <c:pt idx="3">
                  <c:v>49015.02</c:v>
                </c:pt>
                <c:pt idx="4">
                  <c:v>48811.21</c:v>
                </c:pt>
                <c:pt idx="5">
                  <c:v>47767.32</c:v>
                </c:pt>
                <c:pt idx="6">
                  <c:v>48183.33</c:v>
                </c:pt>
                <c:pt idx="7">
                  <c:v>48881.120000000003</c:v>
                </c:pt>
                <c:pt idx="8">
                  <c:v>48636.36</c:v>
                </c:pt>
                <c:pt idx="9">
                  <c:v>48636.36</c:v>
                </c:pt>
                <c:pt idx="10">
                  <c:v>48636.36</c:v>
                </c:pt>
                <c:pt idx="11">
                  <c:v>26999.27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A940-428A-B83B-FEA7D097F6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532079918073034E-2"/>
                  <c:y val="5.5259174229367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87-47C4-868B-5CC53890C5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25742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87-47C4-868B-5CC53890C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0781374066367E-2"/>
          <c:y val="5.2967360626653304E-2"/>
          <c:w val="0.91703422565470927"/>
          <c:h val="0.650217961747801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529359593277184E-2"/>
                  <c:y val="2.925262023188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3-4EB0-A446-E6804FF34476}"/>
                </c:ext>
              </c:extLst>
            </c:dLbl>
            <c:dLbl>
              <c:idx val="11"/>
              <c:layout>
                <c:manualLayout>
                  <c:x val="-1.6621742965431941E-16"/>
                  <c:y val="-3.516492905505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76-4AD3-B12E-2C523042C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32568</c:v>
                </c:pt>
                <c:pt idx="1">
                  <c:v>36100</c:v>
                </c:pt>
                <c:pt idx="2">
                  <c:v>42100</c:v>
                </c:pt>
                <c:pt idx="3">
                  <c:v>43600</c:v>
                </c:pt>
                <c:pt idx="4">
                  <c:v>44167</c:v>
                </c:pt>
                <c:pt idx="5">
                  <c:v>48240</c:v>
                </c:pt>
                <c:pt idx="6">
                  <c:v>49782.5</c:v>
                </c:pt>
                <c:pt idx="7">
                  <c:v>51962</c:v>
                </c:pt>
                <c:pt idx="8">
                  <c:v>54871.25</c:v>
                </c:pt>
                <c:pt idx="9">
                  <c:v>55916.875</c:v>
                </c:pt>
                <c:pt idx="10">
                  <c:v>50395.5</c:v>
                </c:pt>
                <c:pt idx="11">
                  <c:v>51113.75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113-4EB0-A446-E6804FF344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2021/22</c:v>
                </c:pt>
              </c:strCache>
            </c:strRef>
          </c:tx>
          <c:spPr>
            <a:ln w="28575" cap="rnd">
              <a:solidFill>
                <a:srgbClr val="0C7A3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529359593277184E-2"/>
                  <c:y val="-4.1789457474126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C7A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13-4EB0-A446-E6804FF34476}"/>
                </c:ext>
              </c:extLst>
            </c:dLbl>
            <c:dLbl>
              <c:idx val="10"/>
              <c:layout>
                <c:manualLayout>
                  <c:x val="0"/>
                  <c:y val="4.0188490348631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C7A3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2-4209-84E2-888205957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52338.75</c:v>
                </c:pt>
                <c:pt idx="1">
                  <c:v>52396.5</c:v>
                </c:pt>
                <c:pt idx="2">
                  <c:v>49539.375</c:v>
                </c:pt>
                <c:pt idx="3">
                  <c:v>47499</c:v>
                </c:pt>
                <c:pt idx="4">
                  <c:v>47000</c:v>
                </c:pt>
                <c:pt idx="5">
                  <c:v>49750</c:v>
                </c:pt>
                <c:pt idx="6">
                  <c:v>55800</c:v>
                </c:pt>
                <c:pt idx="7">
                  <c:v>54625</c:v>
                </c:pt>
                <c:pt idx="8">
                  <c:v>49375</c:v>
                </c:pt>
                <c:pt idx="9">
                  <c:v>39300</c:v>
                </c:pt>
                <c:pt idx="10">
                  <c:v>36125</c:v>
                </c:pt>
                <c:pt idx="11">
                  <c:v>36325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1113-4EB0-A446-E6804FF344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426486488222997"/>
                  <c:y val="-5.02356129357890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36-4DD8-A89B-6725CAE3B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35438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36-4DD8-A89B-6725CAE3B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ax val="65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30781374066367E-2"/>
          <c:y val="5.2967360626653304E-2"/>
          <c:w val="0.91703422565470927"/>
          <c:h val="0.650217961747801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964991492115531E-2"/>
                  <c:y val="-4.430227282526273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DA-44C2-8DDF-328820069EA4}"/>
                </c:ext>
              </c:extLst>
            </c:dLbl>
            <c:dLbl>
              <c:idx val="11"/>
              <c:layout>
                <c:manualLayout>
                  <c:x val="-1.6621742965431941E-16"/>
                  <c:y val="2.0094245174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DA-44C2-8DDF-328820069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29872.727272727272</c:v>
                </c:pt>
                <c:pt idx="1">
                  <c:v>33194.5</c:v>
                </c:pt>
                <c:pt idx="2">
                  <c:v>40740.625</c:v>
                </c:pt>
                <c:pt idx="3">
                  <c:v>39543.846153846156</c:v>
                </c:pt>
                <c:pt idx="4">
                  <c:v>43230</c:v>
                </c:pt>
                <c:pt idx="5">
                  <c:v>48600</c:v>
                </c:pt>
                <c:pt idx="6">
                  <c:v>57665</c:v>
                </c:pt>
                <c:pt idx="7">
                  <c:v>59763</c:v>
                </c:pt>
                <c:pt idx="8">
                  <c:v>59376.25</c:v>
                </c:pt>
                <c:pt idx="9">
                  <c:v>49422.5</c:v>
                </c:pt>
                <c:pt idx="10">
                  <c:v>40973</c:v>
                </c:pt>
                <c:pt idx="11">
                  <c:v>38131.25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BDA-44C2-8DDF-328820069E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2021/22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5413238318212384E-2"/>
                  <c:y val="-6.374741059148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A-44C2-8DDF-328820069EA4}"/>
                </c:ext>
              </c:extLst>
            </c:dLbl>
            <c:dLbl>
              <c:idx val="10"/>
              <c:layout>
                <c:manualLayout>
                  <c:x val="0"/>
                  <c:y val="8.037698069726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DA-44C2-8DDF-328820069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36173.75</c:v>
                </c:pt>
                <c:pt idx="1">
                  <c:v>39080</c:v>
                </c:pt>
                <c:pt idx="2">
                  <c:v>38605</c:v>
                </c:pt>
                <c:pt idx="3">
                  <c:v>39264</c:v>
                </c:pt>
                <c:pt idx="4">
                  <c:v>38600</c:v>
                </c:pt>
                <c:pt idx="5">
                  <c:v>41462.5</c:v>
                </c:pt>
                <c:pt idx="6">
                  <c:v>45340</c:v>
                </c:pt>
                <c:pt idx="7">
                  <c:v>45887.500000000007</c:v>
                </c:pt>
                <c:pt idx="8">
                  <c:v>41763</c:v>
                </c:pt>
                <c:pt idx="9">
                  <c:v>31902.103834166668</c:v>
                </c:pt>
                <c:pt idx="10">
                  <c:v>30993</c:v>
                </c:pt>
                <c:pt idx="11">
                  <c:v>28325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BDA-44C2-8DDF-328820069E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133019979518255E-2"/>
                  <c:y val="1.507068388073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DA-44C2-8DDF-328820069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С</c:v>
                </c:pt>
                <c:pt idx="1">
                  <c:v>О</c:v>
                </c:pt>
                <c:pt idx="2">
                  <c:v>Н</c:v>
                </c:pt>
                <c:pt idx="3">
                  <c:v>Д</c:v>
                </c:pt>
                <c:pt idx="4">
                  <c:v>Я</c:v>
                </c:pt>
                <c:pt idx="5">
                  <c:v>Ф</c:v>
                </c:pt>
                <c:pt idx="6">
                  <c:v>М</c:v>
                </c:pt>
                <c:pt idx="7">
                  <c:v>А</c:v>
                </c:pt>
                <c:pt idx="8">
                  <c:v>М</c:v>
                </c:pt>
                <c:pt idx="9">
                  <c:v>И</c:v>
                </c:pt>
                <c:pt idx="10">
                  <c:v>И</c:v>
                </c:pt>
                <c:pt idx="11">
                  <c:v>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 formatCode="#,##0">
                  <c:v>26136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BDA-44C2-8DDF-328820069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5977520"/>
        <c:axId val="2111832624"/>
      </c:lineChart>
      <c:catAx>
        <c:axId val="190597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111832624"/>
        <c:crosses val="autoZero"/>
        <c:auto val="1"/>
        <c:lblAlgn val="ctr"/>
        <c:lblOffset val="100"/>
        <c:noMultiLvlLbl val="0"/>
      </c:catAx>
      <c:valAx>
        <c:axId val="2111832624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190597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'[Динамика для индексов СВ 2022.xlsx]гр живок'!$I$1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590-4967-9C89-B84376261FB5}"/>
              </c:ext>
            </c:extLst>
          </c:dPt>
          <c:dPt>
            <c:idx val="4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7590-4967-9C89-B84376261FB5}"/>
              </c:ext>
            </c:extLst>
          </c:dPt>
          <c:cat>
            <c:numRef>
              <c:f>'[Динамика для индексов СВ 2022.xlsx]гр живок'!$A$2:$A$52</c:f>
              <c:numCache>
                <c:formatCode>General</c:formatCode>
                <c:ptCount val="5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</c:numCache>
            </c:numRef>
          </c:cat>
          <c:val>
            <c:numRef>
              <c:f>'[Динамика для индексов СВ 2022.xlsx]гр живок'!$I$2:$I$52</c:f>
              <c:numCache>
                <c:formatCode>General</c:formatCode>
                <c:ptCount val="51"/>
                <c:pt idx="0">
                  <c:v>100</c:v>
                </c:pt>
                <c:pt idx="1">
                  <c:v>102</c:v>
                </c:pt>
                <c:pt idx="2">
                  <c:v>118</c:v>
                </c:pt>
                <c:pt idx="3">
                  <c:v>115</c:v>
                </c:pt>
                <c:pt idx="4">
                  <c:v>105</c:v>
                </c:pt>
                <c:pt idx="5">
                  <c:v>109</c:v>
                </c:pt>
                <c:pt idx="6">
                  <c:v>115</c:v>
                </c:pt>
                <c:pt idx="7">
                  <c:v>119</c:v>
                </c:pt>
                <c:pt idx="8">
                  <c:v>128</c:v>
                </c:pt>
                <c:pt idx="9">
                  <c:v>121</c:v>
                </c:pt>
                <c:pt idx="10">
                  <c:v>112</c:v>
                </c:pt>
                <c:pt idx="11">
                  <c:v>105</c:v>
                </c:pt>
                <c:pt idx="12">
                  <c:v>107</c:v>
                </c:pt>
                <c:pt idx="13">
                  <c:v>119</c:v>
                </c:pt>
                <c:pt idx="14">
                  <c:v>126</c:v>
                </c:pt>
                <c:pt idx="15">
                  <c:v>128</c:v>
                </c:pt>
                <c:pt idx="16">
                  <c:v>129</c:v>
                </c:pt>
                <c:pt idx="17">
                  <c:v>129</c:v>
                </c:pt>
                <c:pt idx="18">
                  <c:v>132</c:v>
                </c:pt>
                <c:pt idx="19">
                  <c:v>121</c:v>
                </c:pt>
                <c:pt idx="20">
                  <c:v>125</c:v>
                </c:pt>
                <c:pt idx="21">
                  <c:v>133</c:v>
                </c:pt>
                <c:pt idx="22">
                  <c:v>127</c:v>
                </c:pt>
                <c:pt idx="23">
                  <c:v>129</c:v>
                </c:pt>
                <c:pt idx="24">
                  <c:v>129</c:v>
                </c:pt>
                <c:pt idx="25">
                  <c:v>123</c:v>
                </c:pt>
                <c:pt idx="26">
                  <c:v>127</c:v>
                </c:pt>
                <c:pt idx="27">
                  <c:v>134</c:v>
                </c:pt>
                <c:pt idx="28">
                  <c:v>134</c:v>
                </c:pt>
                <c:pt idx="29">
                  <c:v>140</c:v>
                </c:pt>
                <c:pt idx="30">
                  <c:v>145</c:v>
                </c:pt>
                <c:pt idx="31">
                  <c:v>142</c:v>
                </c:pt>
                <c:pt idx="32">
                  <c:v>138</c:v>
                </c:pt>
                <c:pt idx="33">
                  <c:v>138</c:v>
                </c:pt>
                <c:pt idx="34">
                  <c:v>138</c:v>
                </c:pt>
                <c:pt idx="35">
                  <c:v>143</c:v>
                </c:pt>
                <c:pt idx="36">
                  <c:v>147</c:v>
                </c:pt>
                <c:pt idx="37">
                  <c:v>147</c:v>
                </c:pt>
                <c:pt idx="38">
                  <c:v>142</c:v>
                </c:pt>
                <c:pt idx="39">
                  <c:v>136</c:v>
                </c:pt>
                <c:pt idx="40">
                  <c:v>135</c:v>
                </c:pt>
                <c:pt idx="41">
                  <c:v>129</c:v>
                </c:pt>
                <c:pt idx="42">
                  <c:v>125</c:v>
                </c:pt>
                <c:pt idx="43">
                  <c:v>126</c:v>
                </c:pt>
                <c:pt idx="44">
                  <c:v>117</c:v>
                </c:pt>
                <c:pt idx="45">
                  <c:v>104</c:v>
                </c:pt>
                <c:pt idx="46">
                  <c:v>95</c:v>
                </c:pt>
                <c:pt idx="47">
                  <c:v>108</c:v>
                </c:pt>
                <c:pt idx="48">
                  <c:v>123</c:v>
                </c:pt>
                <c:pt idx="49">
                  <c:v>124</c:v>
                </c:pt>
                <c:pt idx="50">
                  <c:v>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590-4967-9C89-B84376261FB5}"/>
            </c:ext>
          </c:extLst>
        </c:ser>
        <c:ser>
          <c:idx val="1"/>
          <c:order val="1"/>
          <c:tx>
            <c:strRef>
              <c:f>'[Динамика для индексов СВ 2022.xlsx]гр живок'!$J$1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'[Динамика для индексов СВ 2022.xlsx]гр живок'!$A$2:$A$52</c:f>
              <c:numCache>
                <c:formatCode>General</c:formatCode>
                <c:ptCount val="5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</c:numCache>
            </c:numRef>
          </c:cat>
          <c:val>
            <c:numRef>
              <c:f>'[Динамика для индексов СВ 2022.xlsx]гр живок'!$J$2:$J$52</c:f>
              <c:numCache>
                <c:formatCode>General</c:formatCode>
                <c:ptCount val="51"/>
                <c:pt idx="0">
                  <c:v>108</c:v>
                </c:pt>
                <c:pt idx="1">
                  <c:v>116</c:v>
                </c:pt>
                <c:pt idx="2">
                  <c:v>117</c:v>
                </c:pt>
                <c:pt idx="3">
                  <c:v>117</c:v>
                </c:pt>
                <c:pt idx="4">
                  <c:v>114</c:v>
                </c:pt>
                <c:pt idx="5">
                  <c:v>108</c:v>
                </c:pt>
                <c:pt idx="6">
                  <c:v>108</c:v>
                </c:pt>
                <c:pt idx="7">
                  <c:v>119</c:v>
                </c:pt>
                <c:pt idx="8">
                  <c:v>125</c:v>
                </c:pt>
                <c:pt idx="9">
                  <c:v>130</c:v>
                </c:pt>
                <c:pt idx="10">
                  <c:v>145</c:v>
                </c:pt>
                <c:pt idx="11">
                  <c:v>140</c:v>
                </c:pt>
                <c:pt idx="12">
                  <c:v>130</c:v>
                </c:pt>
                <c:pt idx="13">
                  <c:v>120</c:v>
                </c:pt>
                <c:pt idx="14">
                  <c:v>120</c:v>
                </c:pt>
                <c:pt idx="15">
                  <c:v>125</c:v>
                </c:pt>
                <c:pt idx="16">
                  <c:v>126</c:v>
                </c:pt>
                <c:pt idx="17">
                  <c:v>115</c:v>
                </c:pt>
                <c:pt idx="18">
                  <c:v>105</c:v>
                </c:pt>
                <c:pt idx="19">
                  <c:v>101</c:v>
                </c:pt>
                <c:pt idx="20">
                  <c:v>111</c:v>
                </c:pt>
                <c:pt idx="21">
                  <c:v>113</c:v>
                </c:pt>
                <c:pt idx="22">
                  <c:v>113</c:v>
                </c:pt>
                <c:pt idx="23">
                  <c:v>114</c:v>
                </c:pt>
                <c:pt idx="24">
                  <c:v>118</c:v>
                </c:pt>
                <c:pt idx="25">
                  <c:v>118</c:v>
                </c:pt>
                <c:pt idx="26">
                  <c:v>117</c:v>
                </c:pt>
                <c:pt idx="27">
                  <c:v>117</c:v>
                </c:pt>
                <c:pt idx="28">
                  <c:v>119</c:v>
                </c:pt>
                <c:pt idx="29">
                  <c:v>123</c:v>
                </c:pt>
                <c:pt idx="30">
                  <c:v>125</c:v>
                </c:pt>
                <c:pt idx="31">
                  <c:v>126</c:v>
                </c:pt>
                <c:pt idx="32">
                  <c:v>125</c:v>
                </c:pt>
                <c:pt idx="33">
                  <c:v>122</c:v>
                </c:pt>
                <c:pt idx="34">
                  <c:v>118</c:v>
                </c:pt>
                <c:pt idx="35">
                  <c:v>118</c:v>
                </c:pt>
                <c:pt idx="36">
                  <c:v>122</c:v>
                </c:pt>
                <c:pt idx="37">
                  <c:v>125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7590-4967-9C89-B84376261FB5}"/>
            </c:ext>
          </c:extLst>
        </c:ser>
        <c:ser>
          <c:idx val="2"/>
          <c:order val="2"/>
          <c:tx>
            <c:strRef>
              <c:f>'[Динамика для индексов СВ 2022.xlsx]гр живок'!$K$1</c:f>
              <c:strCache>
                <c:ptCount val="1"/>
                <c:pt idx="0">
                  <c:v>2017-2021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'[Динамика для индексов СВ 2022.xlsx]гр живок'!$A$2:$A$52</c:f>
              <c:numCache>
                <c:formatCode>General</c:formatCode>
                <c:ptCount val="51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</c:numCache>
            </c:numRef>
          </c:cat>
          <c:val>
            <c:numRef>
              <c:f>'[Динамика для индексов СВ 2022.xlsx]гр живок'!$K$2:$K$52</c:f>
              <c:numCache>
                <c:formatCode>#,##0</c:formatCode>
                <c:ptCount val="51"/>
                <c:pt idx="0">
                  <c:v>97.839285714285708</c:v>
                </c:pt>
                <c:pt idx="1">
                  <c:v>96.816666666666663</c:v>
                </c:pt>
                <c:pt idx="2">
                  <c:v>99.943650793650789</c:v>
                </c:pt>
                <c:pt idx="3">
                  <c:v>97.691666666666663</c:v>
                </c:pt>
                <c:pt idx="4">
                  <c:v>94.75833333333334</c:v>
                </c:pt>
                <c:pt idx="5">
                  <c:v>96.55714285714285</c:v>
                </c:pt>
                <c:pt idx="6">
                  <c:v>98.545000000000002</c:v>
                </c:pt>
                <c:pt idx="7">
                  <c:v>101.0484126984127</c:v>
                </c:pt>
                <c:pt idx="8">
                  <c:v>104.18333333333335</c:v>
                </c:pt>
                <c:pt idx="9">
                  <c:v>101.53571428571429</c:v>
                </c:pt>
                <c:pt idx="10">
                  <c:v>98.888571428571439</c:v>
                </c:pt>
                <c:pt idx="11">
                  <c:v>98.9</c:v>
                </c:pt>
                <c:pt idx="12">
                  <c:v>103.59285714285716</c:v>
                </c:pt>
                <c:pt idx="13">
                  <c:v>107.22499999999999</c:v>
                </c:pt>
                <c:pt idx="14">
                  <c:v>111.33333333333334</c:v>
                </c:pt>
                <c:pt idx="15">
                  <c:v>112.50999999999999</c:v>
                </c:pt>
                <c:pt idx="16">
                  <c:v>111.28333333333335</c:v>
                </c:pt>
                <c:pt idx="17">
                  <c:v>109.4</c:v>
                </c:pt>
                <c:pt idx="18">
                  <c:v>108.83333333333334</c:v>
                </c:pt>
                <c:pt idx="19">
                  <c:v>106.98333333333335</c:v>
                </c:pt>
                <c:pt idx="20">
                  <c:v>110.78333333333335</c:v>
                </c:pt>
                <c:pt idx="21">
                  <c:v>112.6</c:v>
                </c:pt>
                <c:pt idx="22">
                  <c:v>106.92999999999999</c:v>
                </c:pt>
                <c:pt idx="23">
                  <c:v>107.12</c:v>
                </c:pt>
                <c:pt idx="24">
                  <c:v>108.93333333333335</c:v>
                </c:pt>
                <c:pt idx="25">
                  <c:v>109.21333333333334</c:v>
                </c:pt>
                <c:pt idx="26">
                  <c:v>114.03333333333333</c:v>
                </c:pt>
                <c:pt idx="27">
                  <c:v>118.66833333333334</c:v>
                </c:pt>
                <c:pt idx="28">
                  <c:v>121.69166666666665</c:v>
                </c:pt>
                <c:pt idx="29">
                  <c:v>118.83333333333333</c:v>
                </c:pt>
                <c:pt idx="30">
                  <c:v>117.1888888888889</c:v>
                </c:pt>
                <c:pt idx="31">
                  <c:v>118.72666666666666</c:v>
                </c:pt>
                <c:pt idx="32">
                  <c:v>119.62222222222222</c:v>
                </c:pt>
                <c:pt idx="33">
                  <c:v>118.98888888888889</c:v>
                </c:pt>
                <c:pt idx="34">
                  <c:v>115.36666666666665</c:v>
                </c:pt>
                <c:pt idx="35">
                  <c:v>117.16666666666666</c:v>
                </c:pt>
                <c:pt idx="36">
                  <c:v>116.8</c:v>
                </c:pt>
                <c:pt idx="37">
                  <c:v>115.9</c:v>
                </c:pt>
                <c:pt idx="38">
                  <c:v>111.46666666666665</c:v>
                </c:pt>
                <c:pt idx="39">
                  <c:v>110.2</c:v>
                </c:pt>
                <c:pt idx="40">
                  <c:v>109.86666666666665</c:v>
                </c:pt>
                <c:pt idx="41">
                  <c:v>109.4</c:v>
                </c:pt>
                <c:pt idx="42">
                  <c:v>106.84</c:v>
                </c:pt>
                <c:pt idx="43">
                  <c:v>104.4</c:v>
                </c:pt>
                <c:pt idx="44">
                  <c:v>101.91111111111111</c:v>
                </c:pt>
                <c:pt idx="45">
                  <c:v>100</c:v>
                </c:pt>
                <c:pt idx="46">
                  <c:v>98.742857142857147</c:v>
                </c:pt>
                <c:pt idx="47">
                  <c:v>102.54</c:v>
                </c:pt>
                <c:pt idx="48">
                  <c:v>102.24761904761905</c:v>
                </c:pt>
                <c:pt idx="49">
                  <c:v>99.644444444444446</c:v>
                </c:pt>
                <c:pt idx="50">
                  <c:v>97.097142857142856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590-4967-9C89-B8437626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578384"/>
        <c:axId val="590581264"/>
      </c:lineChart>
      <c:catAx>
        <c:axId val="5905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0581264"/>
        <c:crosses val="autoZero"/>
        <c:auto val="1"/>
        <c:lblAlgn val="ctr"/>
        <c:lblOffset val="100"/>
        <c:noMultiLvlLbl val="0"/>
      </c:catAx>
      <c:valAx>
        <c:axId val="590581264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057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64163759999709E-2"/>
          <c:y val="8.7604666666666664E-2"/>
          <c:w val="0.93727167248000054"/>
          <c:h val="0.8384737777777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1.4</c:v>
                </c:pt>
                <c:pt idx="1">
                  <c:v>1.7</c:v>
                </c:pt>
                <c:pt idx="2">
                  <c:v>1.8</c:v>
                </c:pt>
                <c:pt idx="3">
                  <c:v>1.4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1-4E3F-A47D-C670C526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ax val="5"/>
        </c:scaling>
        <c:delete val="1"/>
        <c:axPos val="l"/>
        <c:numFmt formatCode="0.0" sourceLinked="1"/>
        <c:majorTickMark val="out"/>
        <c:minorTickMark val="none"/>
        <c:tickLblPos val="nextTo"/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'[Динамика для индексов ЦБ 2022.xlsx]гр тушка'!$F$1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'[Динамика для индексов ЦБ 2022.xlsx]гр тушка'!$G$2:$G$52</c:f>
              <c:numCache>
                <c:formatCode>General</c:formatCode>
                <c:ptCount val="51"/>
                <c:pt idx="0">
                  <c:v>118</c:v>
                </c:pt>
                <c:pt idx="1">
                  <c:v>116</c:v>
                </c:pt>
                <c:pt idx="2">
                  <c:v>118</c:v>
                </c:pt>
                <c:pt idx="3">
                  <c:v>123</c:v>
                </c:pt>
                <c:pt idx="4">
                  <c:v>132</c:v>
                </c:pt>
                <c:pt idx="5">
                  <c:v>133</c:v>
                </c:pt>
                <c:pt idx="6">
                  <c:v>140</c:v>
                </c:pt>
                <c:pt idx="7">
                  <c:v>142</c:v>
                </c:pt>
                <c:pt idx="8">
                  <c:v>142</c:v>
                </c:pt>
                <c:pt idx="9">
                  <c:v>142</c:v>
                </c:pt>
                <c:pt idx="10">
                  <c:v>142</c:v>
                </c:pt>
                <c:pt idx="11">
                  <c:v>136</c:v>
                </c:pt>
                <c:pt idx="12">
                  <c:v>136</c:v>
                </c:pt>
                <c:pt idx="13">
                  <c:v>130</c:v>
                </c:pt>
                <c:pt idx="14">
                  <c:v>130</c:v>
                </c:pt>
                <c:pt idx="15">
                  <c:v>132</c:v>
                </c:pt>
                <c:pt idx="16">
                  <c:v>135</c:v>
                </c:pt>
                <c:pt idx="17">
                  <c:v>138</c:v>
                </c:pt>
                <c:pt idx="18">
                  <c:v>134</c:v>
                </c:pt>
                <c:pt idx="19">
                  <c:v>132</c:v>
                </c:pt>
                <c:pt idx="20">
                  <c:v>131</c:v>
                </c:pt>
                <c:pt idx="21">
                  <c:v>131</c:v>
                </c:pt>
                <c:pt idx="22">
                  <c:v>131</c:v>
                </c:pt>
                <c:pt idx="23">
                  <c:v>132</c:v>
                </c:pt>
                <c:pt idx="24">
                  <c:v>134</c:v>
                </c:pt>
                <c:pt idx="25">
                  <c:v>134</c:v>
                </c:pt>
                <c:pt idx="26">
                  <c:v>136</c:v>
                </c:pt>
                <c:pt idx="27">
                  <c:v>136</c:v>
                </c:pt>
                <c:pt idx="28">
                  <c:v>136</c:v>
                </c:pt>
                <c:pt idx="29">
                  <c:v>137</c:v>
                </c:pt>
                <c:pt idx="30">
                  <c:v>137</c:v>
                </c:pt>
                <c:pt idx="31">
                  <c:v>138</c:v>
                </c:pt>
                <c:pt idx="32">
                  <c:v>140</c:v>
                </c:pt>
                <c:pt idx="33">
                  <c:v>145</c:v>
                </c:pt>
                <c:pt idx="34">
                  <c:v>150</c:v>
                </c:pt>
                <c:pt idx="35">
                  <c:v>153</c:v>
                </c:pt>
                <c:pt idx="36">
                  <c:v>155</c:v>
                </c:pt>
                <c:pt idx="37">
                  <c:v>160</c:v>
                </c:pt>
                <c:pt idx="38">
                  <c:v>165</c:v>
                </c:pt>
                <c:pt idx="39">
                  <c:v>165</c:v>
                </c:pt>
                <c:pt idx="40">
                  <c:v>162</c:v>
                </c:pt>
                <c:pt idx="41">
                  <c:v>159</c:v>
                </c:pt>
                <c:pt idx="42">
                  <c:v>153</c:v>
                </c:pt>
                <c:pt idx="43">
                  <c:v>150</c:v>
                </c:pt>
                <c:pt idx="44">
                  <c:v>145</c:v>
                </c:pt>
                <c:pt idx="45">
                  <c:v>142</c:v>
                </c:pt>
                <c:pt idx="46">
                  <c:v>141</c:v>
                </c:pt>
                <c:pt idx="47">
                  <c:v>138</c:v>
                </c:pt>
                <c:pt idx="48">
                  <c:v>137</c:v>
                </c:pt>
                <c:pt idx="49">
                  <c:v>137</c:v>
                </c:pt>
                <c:pt idx="50">
                  <c:v>137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782-41BE-9E9F-53170B334549}"/>
            </c:ext>
          </c:extLst>
        </c:ser>
        <c:ser>
          <c:idx val="1"/>
          <c:order val="1"/>
          <c:tx>
            <c:strRef>
              <c:f>'[Динамика для индексов ЦБ 2022.xlsx]гр тушка'!$H$1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val>
            <c:numRef>
              <c:f>'[Динамика для индексов ЦБ 2022.xlsx]гр тушка'!$H$2:$H$52</c:f>
              <c:numCache>
                <c:formatCode>General</c:formatCode>
                <c:ptCount val="51"/>
                <c:pt idx="0">
                  <c:v>137</c:v>
                </c:pt>
                <c:pt idx="1">
                  <c:v>137</c:v>
                </c:pt>
                <c:pt idx="2">
                  <c:v>139</c:v>
                </c:pt>
                <c:pt idx="3">
                  <c:v>139</c:v>
                </c:pt>
                <c:pt idx="4">
                  <c:v>139</c:v>
                </c:pt>
                <c:pt idx="5">
                  <c:v>135</c:v>
                </c:pt>
                <c:pt idx="6">
                  <c:v>133</c:v>
                </c:pt>
                <c:pt idx="7">
                  <c:v>133</c:v>
                </c:pt>
                <c:pt idx="8">
                  <c:v>138</c:v>
                </c:pt>
                <c:pt idx="9">
                  <c:v>145</c:v>
                </c:pt>
                <c:pt idx="10">
                  <c:v>165</c:v>
                </c:pt>
                <c:pt idx="11">
                  <c:v>165</c:v>
                </c:pt>
                <c:pt idx="12">
                  <c:v>152</c:v>
                </c:pt>
                <c:pt idx="13">
                  <c:v>143</c:v>
                </c:pt>
                <c:pt idx="14">
                  <c:v>140</c:v>
                </c:pt>
                <c:pt idx="15">
                  <c:v>142</c:v>
                </c:pt>
                <c:pt idx="16">
                  <c:v>142</c:v>
                </c:pt>
                <c:pt idx="17">
                  <c:v>140</c:v>
                </c:pt>
                <c:pt idx="18">
                  <c:v>137</c:v>
                </c:pt>
                <c:pt idx="19">
                  <c:v>138</c:v>
                </c:pt>
                <c:pt idx="20">
                  <c:v>141</c:v>
                </c:pt>
                <c:pt idx="21">
                  <c:v>142</c:v>
                </c:pt>
                <c:pt idx="22">
                  <c:v>142</c:v>
                </c:pt>
                <c:pt idx="23">
                  <c:v>142</c:v>
                </c:pt>
                <c:pt idx="24">
                  <c:v>141</c:v>
                </c:pt>
                <c:pt idx="25">
                  <c:v>141</c:v>
                </c:pt>
                <c:pt idx="26">
                  <c:v>140</c:v>
                </c:pt>
                <c:pt idx="27">
                  <c:v>139</c:v>
                </c:pt>
                <c:pt idx="28">
                  <c:v>139</c:v>
                </c:pt>
                <c:pt idx="29">
                  <c:v>139</c:v>
                </c:pt>
                <c:pt idx="30">
                  <c:v>139</c:v>
                </c:pt>
                <c:pt idx="31">
                  <c:v>138</c:v>
                </c:pt>
                <c:pt idx="32">
                  <c:v>136</c:v>
                </c:pt>
                <c:pt idx="33">
                  <c:v>134</c:v>
                </c:pt>
                <c:pt idx="34">
                  <c:v>135</c:v>
                </c:pt>
                <c:pt idx="35">
                  <c:v>137</c:v>
                </c:pt>
                <c:pt idx="36">
                  <c:v>140</c:v>
                </c:pt>
                <c:pt idx="37">
                  <c:v>142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782-41BE-9E9F-53170B334549}"/>
            </c:ext>
          </c:extLst>
        </c:ser>
        <c:ser>
          <c:idx val="2"/>
          <c:order val="2"/>
          <c:tx>
            <c:strRef>
              <c:f>'[Динамика для индексов ЦБ 2022.xlsx]гр тушка'!$I$1</c:f>
              <c:strCache>
                <c:ptCount val="1"/>
                <c:pt idx="0">
                  <c:v>av 5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val>
            <c:numRef>
              <c:f>'[Динамика для индексов ЦБ 2022.xlsx]гр тушка'!$I$2:$I$52</c:f>
              <c:numCache>
                <c:formatCode>#,##0</c:formatCode>
                <c:ptCount val="51"/>
                <c:pt idx="0">
                  <c:v>106.79333333333334</c:v>
                </c:pt>
                <c:pt idx="1">
                  <c:v>104.69291666666668</c:v>
                </c:pt>
                <c:pt idx="2">
                  <c:v>103.155</c:v>
                </c:pt>
                <c:pt idx="3">
                  <c:v>103.36749999999999</c:v>
                </c:pt>
                <c:pt idx="4">
                  <c:v>102.4875</c:v>
                </c:pt>
                <c:pt idx="5">
                  <c:v>101.04499999999999</c:v>
                </c:pt>
                <c:pt idx="6">
                  <c:v>100.54499999999999</c:v>
                </c:pt>
                <c:pt idx="7">
                  <c:v>101.6</c:v>
                </c:pt>
                <c:pt idx="8">
                  <c:v>100.70071428571428</c:v>
                </c:pt>
                <c:pt idx="9">
                  <c:v>100.95</c:v>
                </c:pt>
                <c:pt idx="10">
                  <c:v>101.05500000000001</c:v>
                </c:pt>
                <c:pt idx="11">
                  <c:v>100.77666666666667</c:v>
                </c:pt>
                <c:pt idx="12">
                  <c:v>103.11666666666667</c:v>
                </c:pt>
                <c:pt idx="13">
                  <c:v>101.54333333333334</c:v>
                </c:pt>
                <c:pt idx="14">
                  <c:v>99.76</c:v>
                </c:pt>
                <c:pt idx="15">
                  <c:v>99.690000000000012</c:v>
                </c:pt>
                <c:pt idx="16">
                  <c:v>100.79</c:v>
                </c:pt>
                <c:pt idx="17">
                  <c:v>99.58</c:v>
                </c:pt>
                <c:pt idx="18">
                  <c:v>99.45</c:v>
                </c:pt>
                <c:pt idx="19">
                  <c:v>99.63</c:v>
                </c:pt>
                <c:pt idx="20">
                  <c:v>102.36</c:v>
                </c:pt>
                <c:pt idx="21">
                  <c:v>105.57000000000001</c:v>
                </c:pt>
                <c:pt idx="22">
                  <c:v>107.07000000000001</c:v>
                </c:pt>
                <c:pt idx="23">
                  <c:v>109.35999999999999</c:v>
                </c:pt>
                <c:pt idx="24">
                  <c:v>110.80999999999999</c:v>
                </c:pt>
                <c:pt idx="25">
                  <c:v>111.51999999999998</c:v>
                </c:pt>
                <c:pt idx="26">
                  <c:v>112.05999999999999</c:v>
                </c:pt>
                <c:pt idx="27">
                  <c:v>111.96</c:v>
                </c:pt>
                <c:pt idx="28">
                  <c:v>111.42999999999999</c:v>
                </c:pt>
                <c:pt idx="29">
                  <c:v>111.69000000000001</c:v>
                </c:pt>
                <c:pt idx="30">
                  <c:v>111.30999999999999</c:v>
                </c:pt>
                <c:pt idx="31">
                  <c:v>111.30999999999999</c:v>
                </c:pt>
                <c:pt idx="32">
                  <c:v>110.47999999999999</c:v>
                </c:pt>
                <c:pt idx="33">
                  <c:v>111.95</c:v>
                </c:pt>
                <c:pt idx="34">
                  <c:v>113.3</c:v>
                </c:pt>
                <c:pt idx="35">
                  <c:v>113.87</c:v>
                </c:pt>
                <c:pt idx="36">
                  <c:v>114.57142857142858</c:v>
                </c:pt>
                <c:pt idx="37">
                  <c:v>116.23857142857143</c:v>
                </c:pt>
                <c:pt idx="38">
                  <c:v>117.74142857142856</c:v>
                </c:pt>
                <c:pt idx="39">
                  <c:v>117.92017563198119</c:v>
                </c:pt>
                <c:pt idx="40">
                  <c:v>117.69701976068873</c:v>
                </c:pt>
                <c:pt idx="41">
                  <c:v>117.30857142857144</c:v>
                </c:pt>
                <c:pt idx="42">
                  <c:v>116.91285714285713</c:v>
                </c:pt>
                <c:pt idx="43">
                  <c:v>116.18142857142857</c:v>
                </c:pt>
                <c:pt idx="44">
                  <c:v>114.7</c:v>
                </c:pt>
                <c:pt idx="45">
                  <c:v>113.85999999999999</c:v>
                </c:pt>
                <c:pt idx="46">
                  <c:v>114.27000000000001</c:v>
                </c:pt>
                <c:pt idx="47">
                  <c:v>114.73285714285714</c:v>
                </c:pt>
                <c:pt idx="48">
                  <c:v>114.91</c:v>
                </c:pt>
                <c:pt idx="49">
                  <c:v>113.80999999999999</c:v>
                </c:pt>
                <c:pt idx="50">
                  <c:v>114.17999999999999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782-41BE-9E9F-53170B334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0578384"/>
        <c:axId val="590581264"/>
      </c:lineChart>
      <c:catAx>
        <c:axId val="5905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0581264"/>
        <c:crosses val="autoZero"/>
        <c:auto val="1"/>
        <c:lblAlgn val="ctr"/>
        <c:lblOffset val="100"/>
        <c:noMultiLvlLbl val="0"/>
      </c:catAx>
      <c:valAx>
        <c:axId val="59058126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9057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</c:v>
                </c:pt>
                <c:pt idx="1">
                  <c:v>25</c:v>
                </c:pt>
                <c:pt idx="2">
                  <c:v>25</c:v>
                </c:pt>
                <c:pt idx="3">
                  <c:v>30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3-43E2-9FDC-CA09F9C59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in val="2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64163759999709E-2"/>
          <c:y val="8.7604666666666664E-2"/>
          <c:w val="0.93727167248000054"/>
          <c:h val="0.8384737777777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72.406399999999991</c:v>
                </c:pt>
                <c:pt idx="1">
                  <c:v>78.197500000000005</c:v>
                </c:pt>
                <c:pt idx="2">
                  <c:v>92.563800000000001</c:v>
                </c:pt>
                <c:pt idx="3">
                  <c:v>67.236000000000004</c:v>
                </c:pt>
                <c:pt idx="4">
                  <c:v>123.7195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1-4E3F-A47D-C670C526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6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in val="30"/>
        </c:scaling>
        <c:delete val="1"/>
        <c:axPos val="l"/>
        <c:numFmt formatCode="0.00" sourceLinked="1"/>
        <c:majorTickMark val="out"/>
        <c:minorTickMark val="none"/>
        <c:tickLblPos val="nextTo"/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64163759999709E-2"/>
          <c:y val="8.7604666666666664E-2"/>
          <c:w val="0.93727167248000054"/>
          <c:h val="0.83847377777777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</c:v>
                </c:pt>
                <c:pt idx="1">
                  <c:v>330</c:v>
                </c:pt>
                <c:pt idx="2">
                  <c:v>360</c:v>
                </c:pt>
                <c:pt idx="3">
                  <c:v>250</c:v>
                </c:pt>
                <c:pt idx="4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9-41D7-9FC7-E303B50AD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42335"/>
        <c:axId val="47118623"/>
      </c:barChart>
      <c:catAx>
        <c:axId val="471423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6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18623"/>
        <c:crosses val="autoZero"/>
        <c:auto val="1"/>
        <c:lblAlgn val="ctr"/>
        <c:lblOffset val="100"/>
        <c:noMultiLvlLbl val="0"/>
      </c:catAx>
      <c:valAx>
        <c:axId val="47118623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47142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75456190679404E-2"/>
          <c:y val="5.9200157356015456E-2"/>
          <c:w val="0.93859086450778995"/>
          <c:h val="0.878425611256887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Global mean surface temperature change since 1880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Лист1!$B$2:$B$62</c:f>
              <c:numCache>
                <c:formatCode>General</c:formatCode>
                <c:ptCount val="61"/>
                <c:pt idx="0">
                  <c:v>-0.03</c:v>
                </c:pt>
                <c:pt idx="1">
                  <c:v>0.06</c:v>
                </c:pt>
                <c:pt idx="2">
                  <c:v>0.03</c:v>
                </c:pt>
                <c:pt idx="3">
                  <c:v>0.05</c:v>
                </c:pt>
                <c:pt idx="4">
                  <c:v>-0.2</c:v>
                </c:pt>
                <c:pt idx="5">
                  <c:v>-0.11</c:v>
                </c:pt>
                <c:pt idx="6">
                  <c:v>-0.06</c:v>
                </c:pt>
                <c:pt idx="7">
                  <c:v>-0.02</c:v>
                </c:pt>
                <c:pt idx="8">
                  <c:v>-0.08</c:v>
                </c:pt>
                <c:pt idx="9">
                  <c:v>0.05</c:v>
                </c:pt>
                <c:pt idx="10">
                  <c:v>0.03</c:v>
                </c:pt>
                <c:pt idx="11">
                  <c:v>-0.08</c:v>
                </c:pt>
                <c:pt idx="12">
                  <c:v>0.01</c:v>
                </c:pt>
                <c:pt idx="13">
                  <c:v>0.16</c:v>
                </c:pt>
                <c:pt idx="14">
                  <c:v>-7.0000000000000007E-2</c:v>
                </c:pt>
                <c:pt idx="15">
                  <c:v>-0.01</c:v>
                </c:pt>
                <c:pt idx="16">
                  <c:v>-0.1</c:v>
                </c:pt>
                <c:pt idx="17">
                  <c:v>0.18</c:v>
                </c:pt>
                <c:pt idx="18">
                  <c:v>7.0000000000000007E-2</c:v>
                </c:pt>
                <c:pt idx="19">
                  <c:v>0.16</c:v>
                </c:pt>
                <c:pt idx="20">
                  <c:v>0.26</c:v>
                </c:pt>
                <c:pt idx="21">
                  <c:v>0.32</c:v>
                </c:pt>
                <c:pt idx="22">
                  <c:v>0.14000000000000001</c:v>
                </c:pt>
                <c:pt idx="23">
                  <c:v>0.31</c:v>
                </c:pt>
                <c:pt idx="24">
                  <c:v>0.16</c:v>
                </c:pt>
                <c:pt idx="25">
                  <c:v>0.12</c:v>
                </c:pt>
                <c:pt idx="26">
                  <c:v>0.18</c:v>
                </c:pt>
                <c:pt idx="27">
                  <c:v>0.32</c:v>
                </c:pt>
                <c:pt idx="28">
                  <c:v>0.39</c:v>
                </c:pt>
                <c:pt idx="29">
                  <c:v>0.28000000000000003</c:v>
                </c:pt>
                <c:pt idx="30">
                  <c:v>0.45</c:v>
                </c:pt>
                <c:pt idx="31">
                  <c:v>0.41</c:v>
                </c:pt>
                <c:pt idx="32">
                  <c:v>0.22</c:v>
                </c:pt>
                <c:pt idx="33">
                  <c:v>0.24</c:v>
                </c:pt>
                <c:pt idx="34">
                  <c:v>0.32</c:v>
                </c:pt>
                <c:pt idx="35">
                  <c:v>0.45</c:v>
                </c:pt>
                <c:pt idx="36">
                  <c:v>0.33</c:v>
                </c:pt>
                <c:pt idx="37">
                  <c:v>0.47</c:v>
                </c:pt>
                <c:pt idx="38">
                  <c:v>0.61</c:v>
                </c:pt>
                <c:pt idx="39">
                  <c:v>0.39</c:v>
                </c:pt>
                <c:pt idx="40">
                  <c:v>0.4</c:v>
                </c:pt>
                <c:pt idx="41">
                  <c:v>0.54</c:v>
                </c:pt>
                <c:pt idx="42">
                  <c:v>0.63</c:v>
                </c:pt>
                <c:pt idx="43">
                  <c:v>0.62</c:v>
                </c:pt>
                <c:pt idx="44">
                  <c:v>0.54</c:v>
                </c:pt>
                <c:pt idx="45">
                  <c:v>0.68</c:v>
                </c:pt>
                <c:pt idx="46">
                  <c:v>0.64</c:v>
                </c:pt>
                <c:pt idx="47">
                  <c:v>0.67</c:v>
                </c:pt>
                <c:pt idx="48">
                  <c:v>0.55000000000000004</c:v>
                </c:pt>
                <c:pt idx="49">
                  <c:v>0.66</c:v>
                </c:pt>
                <c:pt idx="50">
                  <c:v>0.73</c:v>
                </c:pt>
                <c:pt idx="51">
                  <c:v>0.61</c:v>
                </c:pt>
                <c:pt idx="52">
                  <c:v>0.65</c:v>
                </c:pt>
                <c:pt idx="53">
                  <c:v>0.68</c:v>
                </c:pt>
                <c:pt idx="54">
                  <c:v>0.75</c:v>
                </c:pt>
                <c:pt idx="55">
                  <c:v>0.9</c:v>
                </c:pt>
                <c:pt idx="56">
                  <c:v>1.02</c:v>
                </c:pt>
                <c:pt idx="57">
                  <c:v>0.93</c:v>
                </c:pt>
                <c:pt idx="58">
                  <c:v>0.85</c:v>
                </c:pt>
                <c:pt idx="59">
                  <c:v>0.98</c:v>
                </c:pt>
                <c:pt idx="60">
                  <c:v>1.02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59-4CAB-AFE0-9E8C859A9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005455"/>
        <c:axId val="840029167"/>
      </c:lineChart>
      <c:catAx>
        <c:axId val="840005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29167"/>
        <c:crosses val="autoZero"/>
        <c:auto val="1"/>
        <c:lblAlgn val="ctr"/>
        <c:lblOffset val="100"/>
        <c:tickMarkSkip val="120"/>
        <c:noMultiLvlLbl val="0"/>
      </c:catAx>
      <c:valAx>
        <c:axId val="840029167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05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313744226787709E-2"/>
          <c:y val="3.5249131944444442E-2"/>
          <c:w val="0.30346502057613167"/>
          <c:h val="5.6406331562237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075456190679404E-2"/>
          <c:y val="5.9200157356015456E-2"/>
          <c:w val="0.93859086450778995"/>
          <c:h val="0.695685066056743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Wheat, US, HRW, $/mt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Лист1!$A$2:$A$727</c:f>
              <c:strCache>
                <c:ptCount val="726"/>
                <c:pt idx="0">
                  <c:v>1960M01</c:v>
                </c:pt>
                <c:pt idx="1">
                  <c:v>1960M02</c:v>
                </c:pt>
                <c:pt idx="2">
                  <c:v>1960M03</c:v>
                </c:pt>
                <c:pt idx="3">
                  <c:v>1960M04</c:v>
                </c:pt>
                <c:pt idx="4">
                  <c:v>1960M05</c:v>
                </c:pt>
                <c:pt idx="5">
                  <c:v>1960M06</c:v>
                </c:pt>
                <c:pt idx="6">
                  <c:v>1960M07</c:v>
                </c:pt>
                <c:pt idx="7">
                  <c:v>1960M08</c:v>
                </c:pt>
                <c:pt idx="8">
                  <c:v>1960M09</c:v>
                </c:pt>
                <c:pt idx="9">
                  <c:v>1960M10</c:v>
                </c:pt>
                <c:pt idx="10">
                  <c:v>1960M11</c:v>
                </c:pt>
                <c:pt idx="11">
                  <c:v>1960M12</c:v>
                </c:pt>
                <c:pt idx="12">
                  <c:v>1961M01</c:v>
                </c:pt>
                <c:pt idx="13">
                  <c:v>1961M02</c:v>
                </c:pt>
                <c:pt idx="14">
                  <c:v>1961M03</c:v>
                </c:pt>
                <c:pt idx="15">
                  <c:v>1961M04</c:v>
                </c:pt>
                <c:pt idx="16">
                  <c:v>1961M05</c:v>
                </c:pt>
                <c:pt idx="17">
                  <c:v>1961M06</c:v>
                </c:pt>
                <c:pt idx="18">
                  <c:v>1961M07</c:v>
                </c:pt>
                <c:pt idx="19">
                  <c:v>1961M08</c:v>
                </c:pt>
                <c:pt idx="20">
                  <c:v>1961M09</c:v>
                </c:pt>
                <c:pt idx="21">
                  <c:v>1961M10</c:v>
                </c:pt>
                <c:pt idx="22">
                  <c:v>1961M11</c:v>
                </c:pt>
                <c:pt idx="23">
                  <c:v>1961M12</c:v>
                </c:pt>
                <c:pt idx="24">
                  <c:v>1962M01</c:v>
                </c:pt>
                <c:pt idx="25">
                  <c:v>1962M02</c:v>
                </c:pt>
                <c:pt idx="26">
                  <c:v>1962M03</c:v>
                </c:pt>
                <c:pt idx="27">
                  <c:v>1962M04</c:v>
                </c:pt>
                <c:pt idx="28">
                  <c:v>1962M05</c:v>
                </c:pt>
                <c:pt idx="29">
                  <c:v>1962M06</c:v>
                </c:pt>
                <c:pt idx="30">
                  <c:v>1962M07</c:v>
                </c:pt>
                <c:pt idx="31">
                  <c:v>1962M08</c:v>
                </c:pt>
                <c:pt idx="32">
                  <c:v>1962M09</c:v>
                </c:pt>
                <c:pt idx="33">
                  <c:v>1962M10</c:v>
                </c:pt>
                <c:pt idx="34">
                  <c:v>1962M11</c:v>
                </c:pt>
                <c:pt idx="35">
                  <c:v>1962M12</c:v>
                </c:pt>
                <c:pt idx="36">
                  <c:v>1963M01</c:v>
                </c:pt>
                <c:pt idx="37">
                  <c:v>1963M02</c:v>
                </c:pt>
                <c:pt idx="38">
                  <c:v>1963M03</c:v>
                </c:pt>
                <c:pt idx="39">
                  <c:v>1963M04</c:v>
                </c:pt>
                <c:pt idx="40">
                  <c:v>1963M05</c:v>
                </c:pt>
                <c:pt idx="41">
                  <c:v>1963M06</c:v>
                </c:pt>
                <c:pt idx="42">
                  <c:v>1963M07</c:v>
                </c:pt>
                <c:pt idx="43">
                  <c:v>1963M08</c:v>
                </c:pt>
                <c:pt idx="44">
                  <c:v>1963M09</c:v>
                </c:pt>
                <c:pt idx="45">
                  <c:v>1963M10</c:v>
                </c:pt>
                <c:pt idx="46">
                  <c:v>1963M11</c:v>
                </c:pt>
                <c:pt idx="47">
                  <c:v>1963M12</c:v>
                </c:pt>
                <c:pt idx="48">
                  <c:v>1964M01</c:v>
                </c:pt>
                <c:pt idx="49">
                  <c:v>1964M02</c:v>
                </c:pt>
                <c:pt idx="50">
                  <c:v>1964M03</c:v>
                </c:pt>
                <c:pt idx="51">
                  <c:v>1964M04</c:v>
                </c:pt>
                <c:pt idx="52">
                  <c:v>1964M05</c:v>
                </c:pt>
                <c:pt idx="53">
                  <c:v>1964M06</c:v>
                </c:pt>
                <c:pt idx="54">
                  <c:v>1964M07</c:v>
                </c:pt>
                <c:pt idx="55">
                  <c:v>1964M08</c:v>
                </c:pt>
                <c:pt idx="56">
                  <c:v>1964M09</c:v>
                </c:pt>
                <c:pt idx="57">
                  <c:v>1964M10</c:v>
                </c:pt>
                <c:pt idx="58">
                  <c:v>1964M11</c:v>
                </c:pt>
                <c:pt idx="59">
                  <c:v>1964M12</c:v>
                </c:pt>
                <c:pt idx="60">
                  <c:v>1965M01</c:v>
                </c:pt>
                <c:pt idx="61">
                  <c:v>1965M02</c:v>
                </c:pt>
                <c:pt idx="62">
                  <c:v>1965M03</c:v>
                </c:pt>
                <c:pt idx="63">
                  <c:v>1965M04</c:v>
                </c:pt>
                <c:pt idx="64">
                  <c:v>1965M05</c:v>
                </c:pt>
                <c:pt idx="65">
                  <c:v>1965M06</c:v>
                </c:pt>
                <c:pt idx="66">
                  <c:v>1965M07</c:v>
                </c:pt>
                <c:pt idx="67">
                  <c:v>1965M08</c:v>
                </c:pt>
                <c:pt idx="68">
                  <c:v>1965M09</c:v>
                </c:pt>
                <c:pt idx="69">
                  <c:v>1965M10</c:v>
                </c:pt>
                <c:pt idx="70">
                  <c:v>1965M11</c:v>
                </c:pt>
                <c:pt idx="71">
                  <c:v>1965M12</c:v>
                </c:pt>
                <c:pt idx="72">
                  <c:v>1966M01</c:v>
                </c:pt>
                <c:pt idx="73">
                  <c:v>1966M02</c:v>
                </c:pt>
                <c:pt idx="74">
                  <c:v>1966M03</c:v>
                </c:pt>
                <c:pt idx="75">
                  <c:v>1966M04</c:v>
                </c:pt>
                <c:pt idx="76">
                  <c:v>1966M05</c:v>
                </c:pt>
                <c:pt idx="77">
                  <c:v>1966M06</c:v>
                </c:pt>
                <c:pt idx="78">
                  <c:v>1966M07</c:v>
                </c:pt>
                <c:pt idx="79">
                  <c:v>1966M08</c:v>
                </c:pt>
                <c:pt idx="80">
                  <c:v>1966M09</c:v>
                </c:pt>
                <c:pt idx="81">
                  <c:v>1966M10</c:v>
                </c:pt>
                <c:pt idx="82">
                  <c:v>1966M11</c:v>
                </c:pt>
                <c:pt idx="83">
                  <c:v>1966M12</c:v>
                </c:pt>
                <c:pt idx="84">
                  <c:v>1967M01</c:v>
                </c:pt>
                <c:pt idx="85">
                  <c:v>1967M02</c:v>
                </c:pt>
                <c:pt idx="86">
                  <c:v>1967M03</c:v>
                </c:pt>
                <c:pt idx="87">
                  <c:v>1967M04</c:v>
                </c:pt>
                <c:pt idx="88">
                  <c:v>1967M05</c:v>
                </c:pt>
                <c:pt idx="89">
                  <c:v>1967M06</c:v>
                </c:pt>
                <c:pt idx="90">
                  <c:v>1967M07</c:v>
                </c:pt>
                <c:pt idx="91">
                  <c:v>1967M08</c:v>
                </c:pt>
                <c:pt idx="92">
                  <c:v>1967M09</c:v>
                </c:pt>
                <c:pt idx="93">
                  <c:v>1967M10</c:v>
                </c:pt>
                <c:pt idx="94">
                  <c:v>1967M11</c:v>
                </c:pt>
                <c:pt idx="95">
                  <c:v>1967M12</c:v>
                </c:pt>
                <c:pt idx="96">
                  <c:v>1968M01</c:v>
                </c:pt>
                <c:pt idx="97">
                  <c:v>1968M02</c:v>
                </c:pt>
                <c:pt idx="98">
                  <c:v>1968M03</c:v>
                </c:pt>
                <c:pt idx="99">
                  <c:v>1968M04</c:v>
                </c:pt>
                <c:pt idx="100">
                  <c:v>1968M05</c:v>
                </c:pt>
                <c:pt idx="101">
                  <c:v>1968M06</c:v>
                </c:pt>
                <c:pt idx="102">
                  <c:v>1968M07</c:v>
                </c:pt>
                <c:pt idx="103">
                  <c:v>1968M08</c:v>
                </c:pt>
                <c:pt idx="104">
                  <c:v>1968M09</c:v>
                </c:pt>
                <c:pt idx="105">
                  <c:v>1968M10</c:v>
                </c:pt>
                <c:pt idx="106">
                  <c:v>1968M11</c:v>
                </c:pt>
                <c:pt idx="107">
                  <c:v>1968M12</c:v>
                </c:pt>
                <c:pt idx="108">
                  <c:v>1969M01</c:v>
                </c:pt>
                <c:pt idx="109">
                  <c:v>1969M02</c:v>
                </c:pt>
                <c:pt idx="110">
                  <c:v>1969M03</c:v>
                </c:pt>
                <c:pt idx="111">
                  <c:v>1969M04</c:v>
                </c:pt>
                <c:pt idx="112">
                  <c:v>1969M05</c:v>
                </c:pt>
                <c:pt idx="113">
                  <c:v>1969M06</c:v>
                </c:pt>
                <c:pt idx="114">
                  <c:v>1969M07</c:v>
                </c:pt>
                <c:pt idx="115">
                  <c:v>1969M08</c:v>
                </c:pt>
                <c:pt idx="116">
                  <c:v>1969M09</c:v>
                </c:pt>
                <c:pt idx="117">
                  <c:v>1969M10</c:v>
                </c:pt>
                <c:pt idx="118">
                  <c:v>1969M11</c:v>
                </c:pt>
                <c:pt idx="119">
                  <c:v>1969M12</c:v>
                </c:pt>
                <c:pt idx="120">
                  <c:v>1970M01</c:v>
                </c:pt>
                <c:pt idx="121">
                  <c:v>1970M02</c:v>
                </c:pt>
                <c:pt idx="122">
                  <c:v>1970M03</c:v>
                </c:pt>
                <c:pt idx="123">
                  <c:v>1970M04</c:v>
                </c:pt>
                <c:pt idx="124">
                  <c:v>1970M05</c:v>
                </c:pt>
                <c:pt idx="125">
                  <c:v>1970M06</c:v>
                </c:pt>
                <c:pt idx="126">
                  <c:v>1970M07</c:v>
                </c:pt>
                <c:pt idx="127">
                  <c:v>1970M08</c:v>
                </c:pt>
                <c:pt idx="128">
                  <c:v>1970M09</c:v>
                </c:pt>
                <c:pt idx="129">
                  <c:v>1970M10</c:v>
                </c:pt>
                <c:pt idx="130">
                  <c:v>1970M11</c:v>
                </c:pt>
                <c:pt idx="131">
                  <c:v>1970M12</c:v>
                </c:pt>
                <c:pt idx="132">
                  <c:v>1971M01</c:v>
                </c:pt>
                <c:pt idx="133">
                  <c:v>1971M02</c:v>
                </c:pt>
                <c:pt idx="134">
                  <c:v>1971M03</c:v>
                </c:pt>
                <c:pt idx="135">
                  <c:v>1971M04</c:v>
                </c:pt>
                <c:pt idx="136">
                  <c:v>1971M05</c:v>
                </c:pt>
                <c:pt idx="137">
                  <c:v>1971M06</c:v>
                </c:pt>
                <c:pt idx="138">
                  <c:v>1971M07</c:v>
                </c:pt>
                <c:pt idx="139">
                  <c:v>1971M08</c:v>
                </c:pt>
                <c:pt idx="140">
                  <c:v>1971M09</c:v>
                </c:pt>
                <c:pt idx="141">
                  <c:v>1971M10</c:v>
                </c:pt>
                <c:pt idx="142">
                  <c:v>1971M11</c:v>
                </c:pt>
                <c:pt idx="143">
                  <c:v>1971M12</c:v>
                </c:pt>
                <c:pt idx="144">
                  <c:v>1972M01</c:v>
                </c:pt>
                <c:pt idx="145">
                  <c:v>1972M02</c:v>
                </c:pt>
                <c:pt idx="146">
                  <c:v>1972M03</c:v>
                </c:pt>
                <c:pt idx="147">
                  <c:v>1972M04</c:v>
                </c:pt>
                <c:pt idx="148">
                  <c:v>1972M05</c:v>
                </c:pt>
                <c:pt idx="149">
                  <c:v>1972M06</c:v>
                </c:pt>
                <c:pt idx="150">
                  <c:v>1972M07</c:v>
                </c:pt>
                <c:pt idx="151">
                  <c:v>1972M08</c:v>
                </c:pt>
                <c:pt idx="152">
                  <c:v>1972M09</c:v>
                </c:pt>
                <c:pt idx="153">
                  <c:v>1972M10</c:v>
                </c:pt>
                <c:pt idx="154">
                  <c:v>1972M11</c:v>
                </c:pt>
                <c:pt idx="155">
                  <c:v>1972M12</c:v>
                </c:pt>
                <c:pt idx="156">
                  <c:v>1973M01</c:v>
                </c:pt>
                <c:pt idx="157">
                  <c:v>1973M02</c:v>
                </c:pt>
                <c:pt idx="158">
                  <c:v>1973M03</c:v>
                </c:pt>
                <c:pt idx="159">
                  <c:v>1973M04</c:v>
                </c:pt>
                <c:pt idx="160">
                  <c:v>1973M05</c:v>
                </c:pt>
                <c:pt idx="161">
                  <c:v>1973M06</c:v>
                </c:pt>
                <c:pt idx="162">
                  <c:v>1973M07</c:v>
                </c:pt>
                <c:pt idx="163">
                  <c:v>1973M08</c:v>
                </c:pt>
                <c:pt idx="164">
                  <c:v>1973M09</c:v>
                </c:pt>
                <c:pt idx="165">
                  <c:v>1973M10</c:v>
                </c:pt>
                <c:pt idx="166">
                  <c:v>1973M11</c:v>
                </c:pt>
                <c:pt idx="167">
                  <c:v>1973M12</c:v>
                </c:pt>
                <c:pt idx="168">
                  <c:v>1974M01</c:v>
                </c:pt>
                <c:pt idx="169">
                  <c:v>1974M02</c:v>
                </c:pt>
                <c:pt idx="170">
                  <c:v>1974M03</c:v>
                </c:pt>
                <c:pt idx="171">
                  <c:v>1974M04</c:v>
                </c:pt>
                <c:pt idx="172">
                  <c:v>1974M05</c:v>
                </c:pt>
                <c:pt idx="173">
                  <c:v>1974M06</c:v>
                </c:pt>
                <c:pt idx="174">
                  <c:v>1974M07</c:v>
                </c:pt>
                <c:pt idx="175">
                  <c:v>1974M08</c:v>
                </c:pt>
                <c:pt idx="176">
                  <c:v>1974M09</c:v>
                </c:pt>
                <c:pt idx="177">
                  <c:v>1974M10</c:v>
                </c:pt>
                <c:pt idx="178">
                  <c:v>1974M11</c:v>
                </c:pt>
                <c:pt idx="179">
                  <c:v>1974M12</c:v>
                </c:pt>
                <c:pt idx="180">
                  <c:v>1975M01</c:v>
                </c:pt>
                <c:pt idx="181">
                  <c:v>1975M02</c:v>
                </c:pt>
                <c:pt idx="182">
                  <c:v>1975M03</c:v>
                </c:pt>
                <c:pt idx="183">
                  <c:v>1975M04</c:v>
                </c:pt>
                <c:pt idx="184">
                  <c:v>1975M05</c:v>
                </c:pt>
                <c:pt idx="185">
                  <c:v>1975M06</c:v>
                </c:pt>
                <c:pt idx="186">
                  <c:v>1975M07</c:v>
                </c:pt>
                <c:pt idx="187">
                  <c:v>1975M08</c:v>
                </c:pt>
                <c:pt idx="188">
                  <c:v>1975M09</c:v>
                </c:pt>
                <c:pt idx="189">
                  <c:v>1975M10</c:v>
                </c:pt>
                <c:pt idx="190">
                  <c:v>1975M11</c:v>
                </c:pt>
                <c:pt idx="191">
                  <c:v>1975M12</c:v>
                </c:pt>
                <c:pt idx="192">
                  <c:v>1976M01</c:v>
                </c:pt>
                <c:pt idx="193">
                  <c:v>1976M02</c:v>
                </c:pt>
                <c:pt idx="194">
                  <c:v>1976M03</c:v>
                </c:pt>
                <c:pt idx="195">
                  <c:v>1976M04</c:v>
                </c:pt>
                <c:pt idx="196">
                  <c:v>1976M05</c:v>
                </c:pt>
                <c:pt idx="197">
                  <c:v>1976M06</c:v>
                </c:pt>
                <c:pt idx="198">
                  <c:v>1976M07</c:v>
                </c:pt>
                <c:pt idx="199">
                  <c:v>1976M08</c:v>
                </c:pt>
                <c:pt idx="200">
                  <c:v>1976M09</c:v>
                </c:pt>
                <c:pt idx="201">
                  <c:v>1976M10</c:v>
                </c:pt>
                <c:pt idx="202">
                  <c:v>1976M11</c:v>
                </c:pt>
                <c:pt idx="203">
                  <c:v>1976M12</c:v>
                </c:pt>
                <c:pt idx="204">
                  <c:v>1977M01</c:v>
                </c:pt>
                <c:pt idx="205">
                  <c:v>1977M02</c:v>
                </c:pt>
                <c:pt idx="206">
                  <c:v>1977M03</c:v>
                </c:pt>
                <c:pt idx="207">
                  <c:v>1977M04</c:v>
                </c:pt>
                <c:pt idx="208">
                  <c:v>1977M05</c:v>
                </c:pt>
                <c:pt idx="209">
                  <c:v>1977M06</c:v>
                </c:pt>
                <c:pt idx="210">
                  <c:v>1977M07</c:v>
                </c:pt>
                <c:pt idx="211">
                  <c:v>1977M08</c:v>
                </c:pt>
                <c:pt idx="212">
                  <c:v>1977M09</c:v>
                </c:pt>
                <c:pt idx="213">
                  <c:v>1977M10</c:v>
                </c:pt>
                <c:pt idx="214">
                  <c:v>1977M11</c:v>
                </c:pt>
                <c:pt idx="215">
                  <c:v>1977M12</c:v>
                </c:pt>
                <c:pt idx="216">
                  <c:v>1978M01</c:v>
                </c:pt>
                <c:pt idx="217">
                  <c:v>1978M02</c:v>
                </c:pt>
                <c:pt idx="218">
                  <c:v>1978M03</c:v>
                </c:pt>
                <c:pt idx="219">
                  <c:v>1978M04</c:v>
                </c:pt>
                <c:pt idx="220">
                  <c:v>1978M05</c:v>
                </c:pt>
                <c:pt idx="221">
                  <c:v>1978M06</c:v>
                </c:pt>
                <c:pt idx="222">
                  <c:v>1978M07</c:v>
                </c:pt>
                <c:pt idx="223">
                  <c:v>1978M08</c:v>
                </c:pt>
                <c:pt idx="224">
                  <c:v>1978M09</c:v>
                </c:pt>
                <c:pt idx="225">
                  <c:v>1978M10</c:v>
                </c:pt>
                <c:pt idx="226">
                  <c:v>1978M11</c:v>
                </c:pt>
                <c:pt idx="227">
                  <c:v>1978M12</c:v>
                </c:pt>
                <c:pt idx="228">
                  <c:v>1979M01</c:v>
                </c:pt>
                <c:pt idx="229">
                  <c:v>1979M02</c:v>
                </c:pt>
                <c:pt idx="230">
                  <c:v>1979M03</c:v>
                </c:pt>
                <c:pt idx="231">
                  <c:v>1979M04</c:v>
                </c:pt>
                <c:pt idx="232">
                  <c:v>1979M05</c:v>
                </c:pt>
                <c:pt idx="233">
                  <c:v>1979M06</c:v>
                </c:pt>
                <c:pt idx="234">
                  <c:v>1979M07</c:v>
                </c:pt>
                <c:pt idx="235">
                  <c:v>1979M08</c:v>
                </c:pt>
                <c:pt idx="236">
                  <c:v>1979M09</c:v>
                </c:pt>
                <c:pt idx="237">
                  <c:v>1979M10</c:v>
                </c:pt>
                <c:pt idx="238">
                  <c:v>1979M11</c:v>
                </c:pt>
                <c:pt idx="239">
                  <c:v>1979M12</c:v>
                </c:pt>
                <c:pt idx="240">
                  <c:v>1980M01</c:v>
                </c:pt>
                <c:pt idx="241">
                  <c:v>1980M02</c:v>
                </c:pt>
                <c:pt idx="242">
                  <c:v>1980M03</c:v>
                </c:pt>
                <c:pt idx="243">
                  <c:v>1980M04</c:v>
                </c:pt>
                <c:pt idx="244">
                  <c:v>1980M05</c:v>
                </c:pt>
                <c:pt idx="245">
                  <c:v>1980M06</c:v>
                </c:pt>
                <c:pt idx="246">
                  <c:v>1980M07</c:v>
                </c:pt>
                <c:pt idx="247">
                  <c:v>1980M08</c:v>
                </c:pt>
                <c:pt idx="248">
                  <c:v>1980M09</c:v>
                </c:pt>
                <c:pt idx="249">
                  <c:v>1980M10</c:v>
                </c:pt>
                <c:pt idx="250">
                  <c:v>1980M11</c:v>
                </c:pt>
                <c:pt idx="251">
                  <c:v>1980M12</c:v>
                </c:pt>
                <c:pt idx="252">
                  <c:v>1981M01</c:v>
                </c:pt>
                <c:pt idx="253">
                  <c:v>1981M02</c:v>
                </c:pt>
                <c:pt idx="254">
                  <c:v>1981M03</c:v>
                </c:pt>
                <c:pt idx="255">
                  <c:v>1981M04</c:v>
                </c:pt>
                <c:pt idx="256">
                  <c:v>1981M05</c:v>
                </c:pt>
                <c:pt idx="257">
                  <c:v>1981M06</c:v>
                </c:pt>
                <c:pt idx="258">
                  <c:v>1981M07</c:v>
                </c:pt>
                <c:pt idx="259">
                  <c:v>1981M08</c:v>
                </c:pt>
                <c:pt idx="260">
                  <c:v>1981M09</c:v>
                </c:pt>
                <c:pt idx="261">
                  <c:v>1981M10</c:v>
                </c:pt>
                <c:pt idx="262">
                  <c:v>1981M11</c:v>
                </c:pt>
                <c:pt idx="263">
                  <c:v>1981M12</c:v>
                </c:pt>
                <c:pt idx="264">
                  <c:v>1982M01</c:v>
                </c:pt>
                <c:pt idx="265">
                  <c:v>1982M02</c:v>
                </c:pt>
                <c:pt idx="266">
                  <c:v>1982M03</c:v>
                </c:pt>
                <c:pt idx="267">
                  <c:v>1982M04</c:v>
                </c:pt>
                <c:pt idx="268">
                  <c:v>1982M05</c:v>
                </c:pt>
                <c:pt idx="269">
                  <c:v>1982M06</c:v>
                </c:pt>
                <c:pt idx="270">
                  <c:v>1982M07</c:v>
                </c:pt>
                <c:pt idx="271">
                  <c:v>1982M08</c:v>
                </c:pt>
                <c:pt idx="272">
                  <c:v>1982M09</c:v>
                </c:pt>
                <c:pt idx="273">
                  <c:v>1982M10</c:v>
                </c:pt>
                <c:pt idx="274">
                  <c:v>1982M11</c:v>
                </c:pt>
                <c:pt idx="275">
                  <c:v>1982M12</c:v>
                </c:pt>
                <c:pt idx="276">
                  <c:v>1983M01</c:v>
                </c:pt>
                <c:pt idx="277">
                  <c:v>1983M02</c:v>
                </c:pt>
                <c:pt idx="278">
                  <c:v>1983M03</c:v>
                </c:pt>
                <c:pt idx="279">
                  <c:v>1983M04</c:v>
                </c:pt>
                <c:pt idx="280">
                  <c:v>1983M05</c:v>
                </c:pt>
                <c:pt idx="281">
                  <c:v>1983M06</c:v>
                </c:pt>
                <c:pt idx="282">
                  <c:v>1983M07</c:v>
                </c:pt>
                <c:pt idx="283">
                  <c:v>1983M08</c:v>
                </c:pt>
                <c:pt idx="284">
                  <c:v>1983M09</c:v>
                </c:pt>
                <c:pt idx="285">
                  <c:v>1983M10</c:v>
                </c:pt>
                <c:pt idx="286">
                  <c:v>1983M11</c:v>
                </c:pt>
                <c:pt idx="287">
                  <c:v>1983M12</c:v>
                </c:pt>
                <c:pt idx="288">
                  <c:v>1984M01</c:v>
                </c:pt>
                <c:pt idx="289">
                  <c:v>1984M02</c:v>
                </c:pt>
                <c:pt idx="290">
                  <c:v>1984M03</c:v>
                </c:pt>
                <c:pt idx="291">
                  <c:v>1984M04</c:v>
                </c:pt>
                <c:pt idx="292">
                  <c:v>1984M05</c:v>
                </c:pt>
                <c:pt idx="293">
                  <c:v>1984M06</c:v>
                </c:pt>
                <c:pt idx="294">
                  <c:v>1984M07</c:v>
                </c:pt>
                <c:pt idx="295">
                  <c:v>1984M08</c:v>
                </c:pt>
                <c:pt idx="296">
                  <c:v>1984M09</c:v>
                </c:pt>
                <c:pt idx="297">
                  <c:v>1984M10</c:v>
                </c:pt>
                <c:pt idx="298">
                  <c:v>1984M11</c:v>
                </c:pt>
                <c:pt idx="299">
                  <c:v>1984M12</c:v>
                </c:pt>
                <c:pt idx="300">
                  <c:v>1985M01</c:v>
                </c:pt>
                <c:pt idx="301">
                  <c:v>1985M02</c:v>
                </c:pt>
                <c:pt idx="302">
                  <c:v>1985M03</c:v>
                </c:pt>
                <c:pt idx="303">
                  <c:v>1985M04</c:v>
                </c:pt>
                <c:pt idx="304">
                  <c:v>1985M05</c:v>
                </c:pt>
                <c:pt idx="305">
                  <c:v>1985M06</c:v>
                </c:pt>
                <c:pt idx="306">
                  <c:v>1985M07</c:v>
                </c:pt>
                <c:pt idx="307">
                  <c:v>1985M08</c:v>
                </c:pt>
                <c:pt idx="308">
                  <c:v>1985M09</c:v>
                </c:pt>
                <c:pt idx="309">
                  <c:v>1985M10</c:v>
                </c:pt>
                <c:pt idx="310">
                  <c:v>1985M11</c:v>
                </c:pt>
                <c:pt idx="311">
                  <c:v>1985M12</c:v>
                </c:pt>
                <c:pt idx="312">
                  <c:v>1986M01</c:v>
                </c:pt>
                <c:pt idx="313">
                  <c:v>1986M02</c:v>
                </c:pt>
                <c:pt idx="314">
                  <c:v>1986M03</c:v>
                </c:pt>
                <c:pt idx="315">
                  <c:v>1986M04</c:v>
                </c:pt>
                <c:pt idx="316">
                  <c:v>1986M05</c:v>
                </c:pt>
                <c:pt idx="317">
                  <c:v>1986M06</c:v>
                </c:pt>
                <c:pt idx="318">
                  <c:v>1986M07</c:v>
                </c:pt>
                <c:pt idx="319">
                  <c:v>1986M08</c:v>
                </c:pt>
                <c:pt idx="320">
                  <c:v>1986M09</c:v>
                </c:pt>
                <c:pt idx="321">
                  <c:v>1986M10</c:v>
                </c:pt>
                <c:pt idx="322">
                  <c:v>1986M11</c:v>
                </c:pt>
                <c:pt idx="323">
                  <c:v>1986M12</c:v>
                </c:pt>
                <c:pt idx="324">
                  <c:v>1987M01</c:v>
                </c:pt>
                <c:pt idx="325">
                  <c:v>1987M02</c:v>
                </c:pt>
                <c:pt idx="326">
                  <c:v>1987M03</c:v>
                </c:pt>
                <c:pt idx="327">
                  <c:v>1987M04</c:v>
                </c:pt>
                <c:pt idx="328">
                  <c:v>1987M05</c:v>
                </c:pt>
                <c:pt idx="329">
                  <c:v>1987M06</c:v>
                </c:pt>
                <c:pt idx="330">
                  <c:v>1987M07</c:v>
                </c:pt>
                <c:pt idx="331">
                  <c:v>1987M08</c:v>
                </c:pt>
                <c:pt idx="332">
                  <c:v>1987M09</c:v>
                </c:pt>
                <c:pt idx="333">
                  <c:v>1987M10</c:v>
                </c:pt>
                <c:pt idx="334">
                  <c:v>1987M11</c:v>
                </c:pt>
                <c:pt idx="335">
                  <c:v>1987M12</c:v>
                </c:pt>
                <c:pt idx="336">
                  <c:v>1988M01</c:v>
                </c:pt>
                <c:pt idx="337">
                  <c:v>1988M02</c:v>
                </c:pt>
                <c:pt idx="338">
                  <c:v>1988M03</c:v>
                </c:pt>
                <c:pt idx="339">
                  <c:v>1988M04</c:v>
                </c:pt>
                <c:pt idx="340">
                  <c:v>1988M05</c:v>
                </c:pt>
                <c:pt idx="341">
                  <c:v>1988M06</c:v>
                </c:pt>
                <c:pt idx="342">
                  <c:v>1988M07</c:v>
                </c:pt>
                <c:pt idx="343">
                  <c:v>1988M08</c:v>
                </c:pt>
                <c:pt idx="344">
                  <c:v>1988M09</c:v>
                </c:pt>
                <c:pt idx="345">
                  <c:v>1988M10</c:v>
                </c:pt>
                <c:pt idx="346">
                  <c:v>1988M11</c:v>
                </c:pt>
                <c:pt idx="347">
                  <c:v>1988M12</c:v>
                </c:pt>
                <c:pt idx="348">
                  <c:v>1989M01</c:v>
                </c:pt>
                <c:pt idx="349">
                  <c:v>1989M02</c:v>
                </c:pt>
                <c:pt idx="350">
                  <c:v>1989M03</c:v>
                </c:pt>
                <c:pt idx="351">
                  <c:v>1989M04</c:v>
                </c:pt>
                <c:pt idx="352">
                  <c:v>1989M05</c:v>
                </c:pt>
                <c:pt idx="353">
                  <c:v>1989M06</c:v>
                </c:pt>
                <c:pt idx="354">
                  <c:v>1989M07</c:v>
                </c:pt>
                <c:pt idx="355">
                  <c:v>1989M08</c:v>
                </c:pt>
                <c:pt idx="356">
                  <c:v>1989M09</c:v>
                </c:pt>
                <c:pt idx="357">
                  <c:v>1989M10</c:v>
                </c:pt>
                <c:pt idx="358">
                  <c:v>1989M11</c:v>
                </c:pt>
                <c:pt idx="359">
                  <c:v>1989M12</c:v>
                </c:pt>
                <c:pt idx="360">
                  <c:v>1990M01</c:v>
                </c:pt>
                <c:pt idx="361">
                  <c:v>1990M02</c:v>
                </c:pt>
                <c:pt idx="362">
                  <c:v>1990M03</c:v>
                </c:pt>
                <c:pt idx="363">
                  <c:v>1990M04</c:v>
                </c:pt>
                <c:pt idx="364">
                  <c:v>1990M05</c:v>
                </c:pt>
                <c:pt idx="365">
                  <c:v>1990M06</c:v>
                </c:pt>
                <c:pt idx="366">
                  <c:v>1990M07</c:v>
                </c:pt>
                <c:pt idx="367">
                  <c:v>1990M08</c:v>
                </c:pt>
                <c:pt idx="368">
                  <c:v>1990M09</c:v>
                </c:pt>
                <c:pt idx="369">
                  <c:v>1990M10</c:v>
                </c:pt>
                <c:pt idx="370">
                  <c:v>1990M11</c:v>
                </c:pt>
                <c:pt idx="371">
                  <c:v>1990M12</c:v>
                </c:pt>
                <c:pt idx="372">
                  <c:v>1991M01</c:v>
                </c:pt>
                <c:pt idx="373">
                  <c:v>1991M02</c:v>
                </c:pt>
                <c:pt idx="374">
                  <c:v>1991M03</c:v>
                </c:pt>
                <c:pt idx="375">
                  <c:v>1991M04</c:v>
                </c:pt>
                <c:pt idx="376">
                  <c:v>1991M05</c:v>
                </c:pt>
                <c:pt idx="377">
                  <c:v>1991M06</c:v>
                </c:pt>
                <c:pt idx="378">
                  <c:v>1991M07</c:v>
                </c:pt>
                <c:pt idx="379">
                  <c:v>1991M08</c:v>
                </c:pt>
                <c:pt idx="380">
                  <c:v>1991M09</c:v>
                </c:pt>
                <c:pt idx="381">
                  <c:v>1991M10</c:v>
                </c:pt>
                <c:pt idx="382">
                  <c:v>1991M11</c:v>
                </c:pt>
                <c:pt idx="383">
                  <c:v>1991M12</c:v>
                </c:pt>
                <c:pt idx="384">
                  <c:v>1992M01</c:v>
                </c:pt>
                <c:pt idx="385">
                  <c:v>1992M02</c:v>
                </c:pt>
                <c:pt idx="386">
                  <c:v>1992M03</c:v>
                </c:pt>
                <c:pt idx="387">
                  <c:v>1992M04</c:v>
                </c:pt>
                <c:pt idx="388">
                  <c:v>1992M05</c:v>
                </c:pt>
                <c:pt idx="389">
                  <c:v>1992M06</c:v>
                </c:pt>
                <c:pt idx="390">
                  <c:v>1992M07</c:v>
                </c:pt>
                <c:pt idx="391">
                  <c:v>1992M08</c:v>
                </c:pt>
                <c:pt idx="392">
                  <c:v>1992M09</c:v>
                </c:pt>
                <c:pt idx="393">
                  <c:v>1992M10</c:v>
                </c:pt>
                <c:pt idx="394">
                  <c:v>1992M11</c:v>
                </c:pt>
                <c:pt idx="395">
                  <c:v>1992M12</c:v>
                </c:pt>
                <c:pt idx="396">
                  <c:v>1993M01</c:v>
                </c:pt>
                <c:pt idx="397">
                  <c:v>1993M02</c:v>
                </c:pt>
                <c:pt idx="398">
                  <c:v>1993M03</c:v>
                </c:pt>
                <c:pt idx="399">
                  <c:v>1993M04</c:v>
                </c:pt>
                <c:pt idx="400">
                  <c:v>1993M05</c:v>
                </c:pt>
                <c:pt idx="401">
                  <c:v>1993M06</c:v>
                </c:pt>
                <c:pt idx="402">
                  <c:v>1993M07</c:v>
                </c:pt>
                <c:pt idx="403">
                  <c:v>1993M08</c:v>
                </c:pt>
                <c:pt idx="404">
                  <c:v>1993M09</c:v>
                </c:pt>
                <c:pt idx="405">
                  <c:v>1993M10</c:v>
                </c:pt>
                <c:pt idx="406">
                  <c:v>1993M11</c:v>
                </c:pt>
                <c:pt idx="407">
                  <c:v>1993M12</c:v>
                </c:pt>
                <c:pt idx="408">
                  <c:v>1994M01</c:v>
                </c:pt>
                <c:pt idx="409">
                  <c:v>1994M02</c:v>
                </c:pt>
                <c:pt idx="410">
                  <c:v>1994M03</c:v>
                </c:pt>
                <c:pt idx="411">
                  <c:v>1994M04</c:v>
                </c:pt>
                <c:pt idx="412">
                  <c:v>1994M05</c:v>
                </c:pt>
                <c:pt idx="413">
                  <c:v>1994M06</c:v>
                </c:pt>
                <c:pt idx="414">
                  <c:v>1994M07</c:v>
                </c:pt>
                <c:pt idx="415">
                  <c:v>1994M08</c:v>
                </c:pt>
                <c:pt idx="416">
                  <c:v>1994M09</c:v>
                </c:pt>
                <c:pt idx="417">
                  <c:v>1994M10</c:v>
                </c:pt>
                <c:pt idx="418">
                  <c:v>1994M11</c:v>
                </c:pt>
                <c:pt idx="419">
                  <c:v>1994M12</c:v>
                </c:pt>
                <c:pt idx="420">
                  <c:v>1995M01</c:v>
                </c:pt>
                <c:pt idx="421">
                  <c:v>1995M02</c:v>
                </c:pt>
                <c:pt idx="422">
                  <c:v>1995M03</c:v>
                </c:pt>
                <c:pt idx="423">
                  <c:v>1995M04</c:v>
                </c:pt>
                <c:pt idx="424">
                  <c:v>1995M05</c:v>
                </c:pt>
                <c:pt idx="425">
                  <c:v>1995M06</c:v>
                </c:pt>
                <c:pt idx="426">
                  <c:v>1995M07</c:v>
                </c:pt>
                <c:pt idx="427">
                  <c:v>1995M08</c:v>
                </c:pt>
                <c:pt idx="428">
                  <c:v>1995M09</c:v>
                </c:pt>
                <c:pt idx="429">
                  <c:v>1995M10</c:v>
                </c:pt>
                <c:pt idx="430">
                  <c:v>1995M11</c:v>
                </c:pt>
                <c:pt idx="431">
                  <c:v>1995M12</c:v>
                </c:pt>
                <c:pt idx="432">
                  <c:v>1996M01</c:v>
                </c:pt>
                <c:pt idx="433">
                  <c:v>1996M02</c:v>
                </c:pt>
                <c:pt idx="434">
                  <c:v>1996M03</c:v>
                </c:pt>
                <c:pt idx="435">
                  <c:v>1996M04</c:v>
                </c:pt>
                <c:pt idx="436">
                  <c:v>1996M05</c:v>
                </c:pt>
                <c:pt idx="437">
                  <c:v>1996M06</c:v>
                </c:pt>
                <c:pt idx="438">
                  <c:v>1996M07</c:v>
                </c:pt>
                <c:pt idx="439">
                  <c:v>1996M08</c:v>
                </c:pt>
                <c:pt idx="440">
                  <c:v>1996M09</c:v>
                </c:pt>
                <c:pt idx="441">
                  <c:v>1996M10</c:v>
                </c:pt>
                <c:pt idx="442">
                  <c:v>1996M11</c:v>
                </c:pt>
                <c:pt idx="443">
                  <c:v>1996M12</c:v>
                </c:pt>
                <c:pt idx="444">
                  <c:v>1997M01</c:v>
                </c:pt>
                <c:pt idx="445">
                  <c:v>1997M02</c:v>
                </c:pt>
                <c:pt idx="446">
                  <c:v>1997M03</c:v>
                </c:pt>
                <c:pt idx="447">
                  <c:v>1997M04</c:v>
                </c:pt>
                <c:pt idx="448">
                  <c:v>1997M05</c:v>
                </c:pt>
                <c:pt idx="449">
                  <c:v>1997M06</c:v>
                </c:pt>
                <c:pt idx="450">
                  <c:v>1997M07</c:v>
                </c:pt>
                <c:pt idx="451">
                  <c:v>1997M08</c:v>
                </c:pt>
                <c:pt idx="452">
                  <c:v>1997M09</c:v>
                </c:pt>
                <c:pt idx="453">
                  <c:v>1997M10</c:v>
                </c:pt>
                <c:pt idx="454">
                  <c:v>1997M11</c:v>
                </c:pt>
                <c:pt idx="455">
                  <c:v>1997M12</c:v>
                </c:pt>
                <c:pt idx="456">
                  <c:v>1998M01</c:v>
                </c:pt>
                <c:pt idx="457">
                  <c:v>1998M02</c:v>
                </c:pt>
                <c:pt idx="458">
                  <c:v>1998M03</c:v>
                </c:pt>
                <c:pt idx="459">
                  <c:v>1998M04</c:v>
                </c:pt>
                <c:pt idx="460">
                  <c:v>1998M05</c:v>
                </c:pt>
                <c:pt idx="461">
                  <c:v>1998M06</c:v>
                </c:pt>
                <c:pt idx="462">
                  <c:v>1998M07</c:v>
                </c:pt>
                <c:pt idx="463">
                  <c:v>1998M08</c:v>
                </c:pt>
                <c:pt idx="464">
                  <c:v>1998M09</c:v>
                </c:pt>
                <c:pt idx="465">
                  <c:v>1998M10</c:v>
                </c:pt>
                <c:pt idx="466">
                  <c:v>1998M11</c:v>
                </c:pt>
                <c:pt idx="467">
                  <c:v>1998M12</c:v>
                </c:pt>
                <c:pt idx="468">
                  <c:v>1999M01</c:v>
                </c:pt>
                <c:pt idx="469">
                  <c:v>1999M02</c:v>
                </c:pt>
                <c:pt idx="470">
                  <c:v>1999M03</c:v>
                </c:pt>
                <c:pt idx="471">
                  <c:v>1999M04</c:v>
                </c:pt>
                <c:pt idx="472">
                  <c:v>1999M05</c:v>
                </c:pt>
                <c:pt idx="473">
                  <c:v>1999M06</c:v>
                </c:pt>
                <c:pt idx="474">
                  <c:v>1999M07</c:v>
                </c:pt>
                <c:pt idx="475">
                  <c:v>1999M08</c:v>
                </c:pt>
                <c:pt idx="476">
                  <c:v>1999M09</c:v>
                </c:pt>
                <c:pt idx="477">
                  <c:v>1999M10</c:v>
                </c:pt>
                <c:pt idx="478">
                  <c:v>1999M11</c:v>
                </c:pt>
                <c:pt idx="479">
                  <c:v>1999M12</c:v>
                </c:pt>
                <c:pt idx="480">
                  <c:v>2000M01</c:v>
                </c:pt>
                <c:pt idx="481">
                  <c:v>2000M02</c:v>
                </c:pt>
                <c:pt idx="482">
                  <c:v>2000M03</c:v>
                </c:pt>
                <c:pt idx="483">
                  <c:v>2000M04</c:v>
                </c:pt>
                <c:pt idx="484">
                  <c:v>2000M05</c:v>
                </c:pt>
                <c:pt idx="485">
                  <c:v>2000M06</c:v>
                </c:pt>
                <c:pt idx="486">
                  <c:v>2000M07</c:v>
                </c:pt>
                <c:pt idx="487">
                  <c:v>2000M08</c:v>
                </c:pt>
                <c:pt idx="488">
                  <c:v>2000M09</c:v>
                </c:pt>
                <c:pt idx="489">
                  <c:v>2000M10</c:v>
                </c:pt>
                <c:pt idx="490">
                  <c:v>2000M11</c:v>
                </c:pt>
                <c:pt idx="491">
                  <c:v>2000M12</c:v>
                </c:pt>
                <c:pt idx="492">
                  <c:v>2001M01</c:v>
                </c:pt>
                <c:pt idx="493">
                  <c:v>2001M02</c:v>
                </c:pt>
                <c:pt idx="494">
                  <c:v>2001M03</c:v>
                </c:pt>
                <c:pt idx="495">
                  <c:v>2001M04</c:v>
                </c:pt>
                <c:pt idx="496">
                  <c:v>2001M05</c:v>
                </c:pt>
                <c:pt idx="497">
                  <c:v>2001M06</c:v>
                </c:pt>
                <c:pt idx="498">
                  <c:v>2001M07</c:v>
                </c:pt>
                <c:pt idx="499">
                  <c:v>2001M08</c:v>
                </c:pt>
                <c:pt idx="500">
                  <c:v>2001M09</c:v>
                </c:pt>
                <c:pt idx="501">
                  <c:v>2001M10</c:v>
                </c:pt>
                <c:pt idx="502">
                  <c:v>2001M11</c:v>
                </c:pt>
                <c:pt idx="503">
                  <c:v>2001M12</c:v>
                </c:pt>
                <c:pt idx="504">
                  <c:v>2002M01</c:v>
                </c:pt>
                <c:pt idx="505">
                  <c:v>2002M02</c:v>
                </c:pt>
                <c:pt idx="506">
                  <c:v>2002M03</c:v>
                </c:pt>
                <c:pt idx="507">
                  <c:v>2002M04</c:v>
                </c:pt>
                <c:pt idx="508">
                  <c:v>2002M05</c:v>
                </c:pt>
                <c:pt idx="509">
                  <c:v>2002M06</c:v>
                </c:pt>
                <c:pt idx="510">
                  <c:v>2002M07</c:v>
                </c:pt>
                <c:pt idx="511">
                  <c:v>2002M08</c:v>
                </c:pt>
                <c:pt idx="512">
                  <c:v>2002M09</c:v>
                </c:pt>
                <c:pt idx="513">
                  <c:v>2002M10</c:v>
                </c:pt>
                <c:pt idx="514">
                  <c:v>2002M11</c:v>
                </c:pt>
                <c:pt idx="515">
                  <c:v>2002M12</c:v>
                </c:pt>
                <c:pt idx="516">
                  <c:v>2003M01</c:v>
                </c:pt>
                <c:pt idx="517">
                  <c:v>2003M02</c:v>
                </c:pt>
                <c:pt idx="518">
                  <c:v>2003M03</c:v>
                </c:pt>
                <c:pt idx="519">
                  <c:v>2003M04</c:v>
                </c:pt>
                <c:pt idx="520">
                  <c:v>2003M05</c:v>
                </c:pt>
                <c:pt idx="521">
                  <c:v>2003M06</c:v>
                </c:pt>
                <c:pt idx="522">
                  <c:v>2003M07</c:v>
                </c:pt>
                <c:pt idx="523">
                  <c:v>2003M08</c:v>
                </c:pt>
                <c:pt idx="524">
                  <c:v>2003M09</c:v>
                </c:pt>
                <c:pt idx="525">
                  <c:v>2003M10</c:v>
                </c:pt>
                <c:pt idx="526">
                  <c:v>2003M11</c:v>
                </c:pt>
                <c:pt idx="527">
                  <c:v>2003M12</c:v>
                </c:pt>
                <c:pt idx="528">
                  <c:v>2004M01</c:v>
                </c:pt>
                <c:pt idx="529">
                  <c:v>2004M02</c:v>
                </c:pt>
                <c:pt idx="530">
                  <c:v>2004M03</c:v>
                </c:pt>
                <c:pt idx="531">
                  <c:v>2004M04</c:v>
                </c:pt>
                <c:pt idx="532">
                  <c:v>2004M05</c:v>
                </c:pt>
                <c:pt idx="533">
                  <c:v>2004M06</c:v>
                </c:pt>
                <c:pt idx="534">
                  <c:v>2004M07</c:v>
                </c:pt>
                <c:pt idx="535">
                  <c:v>2004M08</c:v>
                </c:pt>
                <c:pt idx="536">
                  <c:v>2004M09</c:v>
                </c:pt>
                <c:pt idx="537">
                  <c:v>2004M10</c:v>
                </c:pt>
                <c:pt idx="538">
                  <c:v>2004M11</c:v>
                </c:pt>
                <c:pt idx="539">
                  <c:v>2004M12</c:v>
                </c:pt>
                <c:pt idx="540">
                  <c:v>2005M01</c:v>
                </c:pt>
                <c:pt idx="541">
                  <c:v>2005M02</c:v>
                </c:pt>
                <c:pt idx="542">
                  <c:v>2005M03</c:v>
                </c:pt>
                <c:pt idx="543">
                  <c:v>2005M04</c:v>
                </c:pt>
                <c:pt idx="544">
                  <c:v>2005M05</c:v>
                </c:pt>
                <c:pt idx="545">
                  <c:v>2005M06</c:v>
                </c:pt>
                <c:pt idx="546">
                  <c:v>2005M07</c:v>
                </c:pt>
                <c:pt idx="547">
                  <c:v>2005M08</c:v>
                </c:pt>
                <c:pt idx="548">
                  <c:v>2005M09</c:v>
                </c:pt>
                <c:pt idx="549">
                  <c:v>2005M10</c:v>
                </c:pt>
                <c:pt idx="550">
                  <c:v>2005M11</c:v>
                </c:pt>
                <c:pt idx="551">
                  <c:v>2005M12</c:v>
                </c:pt>
                <c:pt idx="552">
                  <c:v>2006M01</c:v>
                </c:pt>
                <c:pt idx="553">
                  <c:v>2006M02</c:v>
                </c:pt>
                <c:pt idx="554">
                  <c:v>2006M03</c:v>
                </c:pt>
                <c:pt idx="555">
                  <c:v>2006M04</c:v>
                </c:pt>
                <c:pt idx="556">
                  <c:v>2006M05</c:v>
                </c:pt>
                <c:pt idx="557">
                  <c:v>2006M06</c:v>
                </c:pt>
                <c:pt idx="558">
                  <c:v>2006M07</c:v>
                </c:pt>
                <c:pt idx="559">
                  <c:v>2006M08</c:v>
                </c:pt>
                <c:pt idx="560">
                  <c:v>2006M09</c:v>
                </c:pt>
                <c:pt idx="561">
                  <c:v>2006M10</c:v>
                </c:pt>
                <c:pt idx="562">
                  <c:v>2006M11</c:v>
                </c:pt>
                <c:pt idx="563">
                  <c:v>2006M12</c:v>
                </c:pt>
                <c:pt idx="564">
                  <c:v>2007M01</c:v>
                </c:pt>
                <c:pt idx="565">
                  <c:v>2007M02</c:v>
                </c:pt>
                <c:pt idx="566">
                  <c:v>2007M03</c:v>
                </c:pt>
                <c:pt idx="567">
                  <c:v>2007M04</c:v>
                </c:pt>
                <c:pt idx="568">
                  <c:v>2007M05</c:v>
                </c:pt>
                <c:pt idx="569">
                  <c:v>2007M06</c:v>
                </c:pt>
                <c:pt idx="570">
                  <c:v>2007M07</c:v>
                </c:pt>
                <c:pt idx="571">
                  <c:v>2007M08</c:v>
                </c:pt>
                <c:pt idx="572">
                  <c:v>2007M09</c:v>
                </c:pt>
                <c:pt idx="573">
                  <c:v>2007M10</c:v>
                </c:pt>
                <c:pt idx="574">
                  <c:v>2007M11</c:v>
                </c:pt>
                <c:pt idx="575">
                  <c:v>2007M12</c:v>
                </c:pt>
                <c:pt idx="576">
                  <c:v>2008M01</c:v>
                </c:pt>
                <c:pt idx="577">
                  <c:v>2008M02</c:v>
                </c:pt>
                <c:pt idx="578">
                  <c:v>2008M03</c:v>
                </c:pt>
                <c:pt idx="579">
                  <c:v>2008M04</c:v>
                </c:pt>
                <c:pt idx="580">
                  <c:v>2008M05</c:v>
                </c:pt>
                <c:pt idx="581">
                  <c:v>2008M06</c:v>
                </c:pt>
                <c:pt idx="582">
                  <c:v>2008M07</c:v>
                </c:pt>
                <c:pt idx="583">
                  <c:v>2008M08</c:v>
                </c:pt>
                <c:pt idx="584">
                  <c:v>2008M09</c:v>
                </c:pt>
                <c:pt idx="585">
                  <c:v>2008M10</c:v>
                </c:pt>
                <c:pt idx="586">
                  <c:v>2008M11</c:v>
                </c:pt>
                <c:pt idx="587">
                  <c:v>2008M12</c:v>
                </c:pt>
                <c:pt idx="588">
                  <c:v>2009M01</c:v>
                </c:pt>
                <c:pt idx="589">
                  <c:v>2009M02</c:v>
                </c:pt>
                <c:pt idx="590">
                  <c:v>2009M03</c:v>
                </c:pt>
                <c:pt idx="591">
                  <c:v>2009M04</c:v>
                </c:pt>
                <c:pt idx="592">
                  <c:v>2009M05</c:v>
                </c:pt>
                <c:pt idx="593">
                  <c:v>2009M06</c:v>
                </c:pt>
                <c:pt idx="594">
                  <c:v>2009M07</c:v>
                </c:pt>
                <c:pt idx="595">
                  <c:v>2009M08</c:v>
                </c:pt>
                <c:pt idx="596">
                  <c:v>2009M09</c:v>
                </c:pt>
                <c:pt idx="597">
                  <c:v>2009M10</c:v>
                </c:pt>
                <c:pt idx="598">
                  <c:v>2009M11</c:v>
                </c:pt>
                <c:pt idx="599">
                  <c:v>2009M12</c:v>
                </c:pt>
                <c:pt idx="600">
                  <c:v>2010M01</c:v>
                </c:pt>
                <c:pt idx="601">
                  <c:v>2010M02</c:v>
                </c:pt>
                <c:pt idx="602">
                  <c:v>2010M03</c:v>
                </c:pt>
                <c:pt idx="603">
                  <c:v>2010M04</c:v>
                </c:pt>
                <c:pt idx="604">
                  <c:v>2010M05</c:v>
                </c:pt>
                <c:pt idx="605">
                  <c:v>2010M06</c:v>
                </c:pt>
                <c:pt idx="606">
                  <c:v>2010M07</c:v>
                </c:pt>
                <c:pt idx="607">
                  <c:v>2010M08</c:v>
                </c:pt>
                <c:pt idx="608">
                  <c:v>2010M09</c:v>
                </c:pt>
                <c:pt idx="609">
                  <c:v>2010M10</c:v>
                </c:pt>
                <c:pt idx="610">
                  <c:v>2010M11</c:v>
                </c:pt>
                <c:pt idx="611">
                  <c:v>2010M12</c:v>
                </c:pt>
                <c:pt idx="612">
                  <c:v>2011M01</c:v>
                </c:pt>
                <c:pt idx="613">
                  <c:v>2011M02</c:v>
                </c:pt>
                <c:pt idx="614">
                  <c:v>2011M03</c:v>
                </c:pt>
                <c:pt idx="615">
                  <c:v>2011M04</c:v>
                </c:pt>
                <c:pt idx="616">
                  <c:v>2011M05</c:v>
                </c:pt>
                <c:pt idx="617">
                  <c:v>2011M06</c:v>
                </c:pt>
                <c:pt idx="618">
                  <c:v>2011M07</c:v>
                </c:pt>
                <c:pt idx="619">
                  <c:v>2011M08</c:v>
                </c:pt>
                <c:pt idx="620">
                  <c:v>2011M09</c:v>
                </c:pt>
                <c:pt idx="621">
                  <c:v>2011M10</c:v>
                </c:pt>
                <c:pt idx="622">
                  <c:v>2011M11</c:v>
                </c:pt>
                <c:pt idx="623">
                  <c:v>2011M12</c:v>
                </c:pt>
                <c:pt idx="624">
                  <c:v>2012M01</c:v>
                </c:pt>
                <c:pt idx="625">
                  <c:v>2012M02</c:v>
                </c:pt>
                <c:pt idx="626">
                  <c:v>2012M03</c:v>
                </c:pt>
                <c:pt idx="627">
                  <c:v>2012M04</c:v>
                </c:pt>
                <c:pt idx="628">
                  <c:v>2012M05</c:v>
                </c:pt>
                <c:pt idx="629">
                  <c:v>2012M06</c:v>
                </c:pt>
                <c:pt idx="630">
                  <c:v>2012M07</c:v>
                </c:pt>
                <c:pt idx="631">
                  <c:v>2012M08</c:v>
                </c:pt>
                <c:pt idx="632">
                  <c:v>2012M09</c:v>
                </c:pt>
                <c:pt idx="633">
                  <c:v>2012M10</c:v>
                </c:pt>
                <c:pt idx="634">
                  <c:v>2012M11</c:v>
                </c:pt>
                <c:pt idx="635">
                  <c:v>2012M12</c:v>
                </c:pt>
                <c:pt idx="636">
                  <c:v>2013M01</c:v>
                </c:pt>
                <c:pt idx="637">
                  <c:v>2013M02</c:v>
                </c:pt>
                <c:pt idx="638">
                  <c:v>2013M03</c:v>
                </c:pt>
                <c:pt idx="639">
                  <c:v>2013M04</c:v>
                </c:pt>
                <c:pt idx="640">
                  <c:v>2013M05</c:v>
                </c:pt>
                <c:pt idx="641">
                  <c:v>2013M06</c:v>
                </c:pt>
                <c:pt idx="642">
                  <c:v>2013M07</c:v>
                </c:pt>
                <c:pt idx="643">
                  <c:v>2013M08</c:v>
                </c:pt>
                <c:pt idx="644">
                  <c:v>2013M09</c:v>
                </c:pt>
                <c:pt idx="645">
                  <c:v>2013M10</c:v>
                </c:pt>
                <c:pt idx="646">
                  <c:v>2013M11</c:v>
                </c:pt>
                <c:pt idx="647">
                  <c:v>2013M12</c:v>
                </c:pt>
                <c:pt idx="648">
                  <c:v>2014M01</c:v>
                </c:pt>
                <c:pt idx="649">
                  <c:v>2014M02</c:v>
                </c:pt>
                <c:pt idx="650">
                  <c:v>2014M03</c:v>
                </c:pt>
                <c:pt idx="651">
                  <c:v>2014M04</c:v>
                </c:pt>
                <c:pt idx="652">
                  <c:v>2014M05</c:v>
                </c:pt>
                <c:pt idx="653">
                  <c:v>2014M06</c:v>
                </c:pt>
                <c:pt idx="654">
                  <c:v>2014M07</c:v>
                </c:pt>
                <c:pt idx="655">
                  <c:v>2014M08</c:v>
                </c:pt>
                <c:pt idx="656">
                  <c:v>2014M09</c:v>
                </c:pt>
                <c:pt idx="657">
                  <c:v>2014M10</c:v>
                </c:pt>
                <c:pt idx="658">
                  <c:v>2014M11</c:v>
                </c:pt>
                <c:pt idx="659">
                  <c:v>2014M12</c:v>
                </c:pt>
                <c:pt idx="660">
                  <c:v>2015M01</c:v>
                </c:pt>
                <c:pt idx="661">
                  <c:v>2015M02</c:v>
                </c:pt>
                <c:pt idx="662">
                  <c:v>2015M03</c:v>
                </c:pt>
                <c:pt idx="663">
                  <c:v>2015M04</c:v>
                </c:pt>
                <c:pt idx="664">
                  <c:v>2015M05</c:v>
                </c:pt>
                <c:pt idx="665">
                  <c:v>2015M06</c:v>
                </c:pt>
                <c:pt idx="666">
                  <c:v>2015M07</c:v>
                </c:pt>
                <c:pt idx="667">
                  <c:v>2015M08</c:v>
                </c:pt>
                <c:pt idx="668">
                  <c:v>2015M09</c:v>
                </c:pt>
                <c:pt idx="669">
                  <c:v>2015M10</c:v>
                </c:pt>
                <c:pt idx="670">
                  <c:v>2015M11</c:v>
                </c:pt>
                <c:pt idx="671">
                  <c:v>2015M12</c:v>
                </c:pt>
                <c:pt idx="672">
                  <c:v>2016M01</c:v>
                </c:pt>
                <c:pt idx="673">
                  <c:v>2016M02</c:v>
                </c:pt>
                <c:pt idx="674">
                  <c:v>2016M03</c:v>
                </c:pt>
                <c:pt idx="675">
                  <c:v>2016M04</c:v>
                </c:pt>
                <c:pt idx="676">
                  <c:v>2016M05</c:v>
                </c:pt>
                <c:pt idx="677">
                  <c:v>2016M06</c:v>
                </c:pt>
                <c:pt idx="678">
                  <c:v>2016M07</c:v>
                </c:pt>
                <c:pt idx="679">
                  <c:v>2016M08</c:v>
                </c:pt>
                <c:pt idx="680">
                  <c:v>2016M09</c:v>
                </c:pt>
                <c:pt idx="681">
                  <c:v>2016M10</c:v>
                </c:pt>
                <c:pt idx="682">
                  <c:v>2016M11</c:v>
                </c:pt>
                <c:pt idx="683">
                  <c:v>2016M12</c:v>
                </c:pt>
                <c:pt idx="684">
                  <c:v>2017M01</c:v>
                </c:pt>
                <c:pt idx="685">
                  <c:v>2017M02</c:v>
                </c:pt>
                <c:pt idx="686">
                  <c:v>2017M03</c:v>
                </c:pt>
                <c:pt idx="687">
                  <c:v>2017M04</c:v>
                </c:pt>
                <c:pt idx="688">
                  <c:v>2017M05</c:v>
                </c:pt>
                <c:pt idx="689">
                  <c:v>2017M06</c:v>
                </c:pt>
                <c:pt idx="690">
                  <c:v>2017M07</c:v>
                </c:pt>
                <c:pt idx="691">
                  <c:v>2017M08</c:v>
                </c:pt>
                <c:pt idx="692">
                  <c:v>2017M09</c:v>
                </c:pt>
                <c:pt idx="693">
                  <c:v>2017M10</c:v>
                </c:pt>
                <c:pt idx="694">
                  <c:v>2017M11</c:v>
                </c:pt>
                <c:pt idx="695">
                  <c:v>2017M12</c:v>
                </c:pt>
                <c:pt idx="696">
                  <c:v>2018M01</c:v>
                </c:pt>
                <c:pt idx="697">
                  <c:v>2018M02</c:v>
                </c:pt>
                <c:pt idx="698">
                  <c:v>2018M03</c:v>
                </c:pt>
                <c:pt idx="699">
                  <c:v>2018M04</c:v>
                </c:pt>
                <c:pt idx="700">
                  <c:v>2018M05</c:v>
                </c:pt>
                <c:pt idx="701">
                  <c:v>2018M06</c:v>
                </c:pt>
                <c:pt idx="702">
                  <c:v>2018M07</c:v>
                </c:pt>
                <c:pt idx="703">
                  <c:v>2018M08</c:v>
                </c:pt>
                <c:pt idx="704">
                  <c:v>2018M09</c:v>
                </c:pt>
                <c:pt idx="705">
                  <c:v>2018M10</c:v>
                </c:pt>
                <c:pt idx="706">
                  <c:v>2018M11</c:v>
                </c:pt>
                <c:pt idx="707">
                  <c:v>2018M12</c:v>
                </c:pt>
                <c:pt idx="708">
                  <c:v>2019M01</c:v>
                </c:pt>
                <c:pt idx="709">
                  <c:v>2019M02</c:v>
                </c:pt>
                <c:pt idx="710">
                  <c:v>2019M03</c:v>
                </c:pt>
                <c:pt idx="711">
                  <c:v>2019M04</c:v>
                </c:pt>
                <c:pt idx="712">
                  <c:v>2019M05</c:v>
                </c:pt>
                <c:pt idx="713">
                  <c:v>2019M06</c:v>
                </c:pt>
                <c:pt idx="714">
                  <c:v>2019M07</c:v>
                </c:pt>
                <c:pt idx="715">
                  <c:v>2019M08</c:v>
                </c:pt>
                <c:pt idx="716">
                  <c:v>2019M09</c:v>
                </c:pt>
                <c:pt idx="717">
                  <c:v>2019M10</c:v>
                </c:pt>
                <c:pt idx="718">
                  <c:v>2019M11</c:v>
                </c:pt>
                <c:pt idx="719">
                  <c:v>2019M12</c:v>
                </c:pt>
                <c:pt idx="720">
                  <c:v>2020M01</c:v>
                </c:pt>
                <c:pt idx="721">
                  <c:v>2020M02</c:v>
                </c:pt>
                <c:pt idx="722">
                  <c:v>2020M03</c:v>
                </c:pt>
                <c:pt idx="723">
                  <c:v>2020M04</c:v>
                </c:pt>
                <c:pt idx="724">
                  <c:v>2020M05</c:v>
                </c:pt>
                <c:pt idx="725">
                  <c:v>2020M06</c:v>
                </c:pt>
              </c:strCache>
            </c:strRef>
          </c:cat>
          <c:val>
            <c:numRef>
              <c:f>Лист1!$B$2:$B$727</c:f>
              <c:numCache>
                <c:formatCode>0.00</c:formatCode>
                <c:ptCount val="726"/>
                <c:pt idx="0">
                  <c:v>59.89</c:v>
                </c:pt>
                <c:pt idx="1">
                  <c:v>60.99</c:v>
                </c:pt>
                <c:pt idx="2">
                  <c:v>61.73</c:v>
                </c:pt>
                <c:pt idx="3">
                  <c:v>60.99</c:v>
                </c:pt>
                <c:pt idx="4">
                  <c:v>57.69</c:v>
                </c:pt>
                <c:pt idx="5">
                  <c:v>55.48</c:v>
                </c:pt>
                <c:pt idx="6">
                  <c:v>54.75</c:v>
                </c:pt>
                <c:pt idx="7">
                  <c:v>55.12</c:v>
                </c:pt>
                <c:pt idx="8">
                  <c:v>56.59</c:v>
                </c:pt>
                <c:pt idx="9">
                  <c:v>56.95</c:v>
                </c:pt>
                <c:pt idx="10">
                  <c:v>57.69</c:v>
                </c:pt>
                <c:pt idx="11">
                  <c:v>58.05</c:v>
                </c:pt>
                <c:pt idx="12">
                  <c:v>58.79</c:v>
                </c:pt>
                <c:pt idx="13">
                  <c:v>59.16</c:v>
                </c:pt>
                <c:pt idx="14">
                  <c:v>58.05</c:v>
                </c:pt>
                <c:pt idx="15">
                  <c:v>57.32</c:v>
                </c:pt>
                <c:pt idx="16">
                  <c:v>55.85</c:v>
                </c:pt>
                <c:pt idx="17">
                  <c:v>54.38</c:v>
                </c:pt>
                <c:pt idx="18">
                  <c:v>56.59</c:v>
                </c:pt>
                <c:pt idx="19">
                  <c:v>58.79</c:v>
                </c:pt>
                <c:pt idx="20">
                  <c:v>59.89</c:v>
                </c:pt>
                <c:pt idx="21">
                  <c:v>60.26</c:v>
                </c:pt>
                <c:pt idx="22">
                  <c:v>61.73</c:v>
                </c:pt>
                <c:pt idx="23">
                  <c:v>62.46</c:v>
                </c:pt>
                <c:pt idx="24">
                  <c:v>60.63</c:v>
                </c:pt>
                <c:pt idx="25">
                  <c:v>61.36</c:v>
                </c:pt>
                <c:pt idx="26">
                  <c:v>61.73</c:v>
                </c:pt>
                <c:pt idx="27">
                  <c:v>62.1</c:v>
                </c:pt>
                <c:pt idx="28">
                  <c:v>63.57</c:v>
                </c:pt>
                <c:pt idx="29">
                  <c:v>64.3</c:v>
                </c:pt>
                <c:pt idx="30">
                  <c:v>65.400000000000006</c:v>
                </c:pt>
                <c:pt idx="31">
                  <c:v>66.510000000000005</c:v>
                </c:pt>
                <c:pt idx="32">
                  <c:v>65.77</c:v>
                </c:pt>
                <c:pt idx="33">
                  <c:v>64.3</c:v>
                </c:pt>
                <c:pt idx="34">
                  <c:v>68.709999999999994</c:v>
                </c:pt>
                <c:pt idx="35">
                  <c:v>67.61</c:v>
                </c:pt>
                <c:pt idx="36">
                  <c:v>67.239999999999995</c:v>
                </c:pt>
                <c:pt idx="37">
                  <c:v>68.34</c:v>
                </c:pt>
                <c:pt idx="38">
                  <c:v>69.45</c:v>
                </c:pt>
                <c:pt idx="39">
                  <c:v>70.92</c:v>
                </c:pt>
                <c:pt idx="40">
                  <c:v>67.61</c:v>
                </c:pt>
                <c:pt idx="41">
                  <c:v>58.42</c:v>
                </c:pt>
                <c:pt idx="42">
                  <c:v>57.69</c:v>
                </c:pt>
                <c:pt idx="43">
                  <c:v>58.42</c:v>
                </c:pt>
                <c:pt idx="44">
                  <c:v>60.63</c:v>
                </c:pt>
                <c:pt idx="45">
                  <c:v>65.040000000000006</c:v>
                </c:pt>
                <c:pt idx="46">
                  <c:v>65.040000000000006</c:v>
                </c:pt>
                <c:pt idx="47">
                  <c:v>65.040000000000006</c:v>
                </c:pt>
                <c:pt idx="48">
                  <c:v>64.040000000000006</c:v>
                </c:pt>
                <c:pt idx="49">
                  <c:v>66.14</c:v>
                </c:pt>
                <c:pt idx="50">
                  <c:v>66.87</c:v>
                </c:pt>
                <c:pt idx="51">
                  <c:v>67.61</c:v>
                </c:pt>
                <c:pt idx="52">
                  <c:v>69.45</c:v>
                </c:pt>
                <c:pt idx="53">
                  <c:v>65.040000000000006</c:v>
                </c:pt>
                <c:pt idx="54">
                  <c:v>68.709999999999994</c:v>
                </c:pt>
                <c:pt idx="55">
                  <c:v>68.709999999999994</c:v>
                </c:pt>
                <c:pt idx="56">
                  <c:v>69.08</c:v>
                </c:pt>
                <c:pt idx="57">
                  <c:v>68.709999999999994</c:v>
                </c:pt>
                <c:pt idx="58">
                  <c:v>67.98</c:v>
                </c:pt>
                <c:pt idx="59">
                  <c:v>67.98</c:v>
                </c:pt>
                <c:pt idx="60">
                  <c:v>66.14</c:v>
                </c:pt>
                <c:pt idx="61">
                  <c:v>61.36</c:v>
                </c:pt>
                <c:pt idx="62">
                  <c:v>60.99</c:v>
                </c:pt>
                <c:pt idx="63">
                  <c:v>59.89</c:v>
                </c:pt>
                <c:pt idx="64">
                  <c:v>59.16</c:v>
                </c:pt>
                <c:pt idx="65">
                  <c:v>58.05</c:v>
                </c:pt>
                <c:pt idx="66">
                  <c:v>57.32</c:v>
                </c:pt>
                <c:pt idx="67">
                  <c:v>57.69</c:v>
                </c:pt>
                <c:pt idx="68">
                  <c:v>58.42</c:v>
                </c:pt>
                <c:pt idx="69">
                  <c:v>58.05</c:v>
                </c:pt>
                <c:pt idx="70">
                  <c:v>58.05</c:v>
                </c:pt>
                <c:pt idx="71">
                  <c:v>58.42</c:v>
                </c:pt>
                <c:pt idx="72">
                  <c:v>58.42</c:v>
                </c:pt>
                <c:pt idx="73">
                  <c:v>58.79</c:v>
                </c:pt>
                <c:pt idx="74">
                  <c:v>58.79</c:v>
                </c:pt>
                <c:pt idx="75">
                  <c:v>58.79</c:v>
                </c:pt>
                <c:pt idx="76">
                  <c:v>58.79</c:v>
                </c:pt>
                <c:pt idx="77">
                  <c:v>62.1</c:v>
                </c:pt>
                <c:pt idx="78">
                  <c:v>65.400000000000006</c:v>
                </c:pt>
                <c:pt idx="79">
                  <c:v>67.61</c:v>
                </c:pt>
                <c:pt idx="80">
                  <c:v>67.239999999999995</c:v>
                </c:pt>
                <c:pt idx="81">
                  <c:v>66.14</c:v>
                </c:pt>
                <c:pt idx="82">
                  <c:v>65.77</c:v>
                </c:pt>
                <c:pt idx="83">
                  <c:v>67.61</c:v>
                </c:pt>
                <c:pt idx="84">
                  <c:v>67.239999999999995</c:v>
                </c:pt>
                <c:pt idx="85">
                  <c:v>67.98</c:v>
                </c:pt>
                <c:pt idx="86">
                  <c:v>69.81</c:v>
                </c:pt>
                <c:pt idx="87">
                  <c:v>68.34</c:v>
                </c:pt>
                <c:pt idx="88">
                  <c:v>68.34</c:v>
                </c:pt>
                <c:pt idx="89">
                  <c:v>66.510000000000005</c:v>
                </c:pt>
                <c:pt idx="90">
                  <c:v>64.67</c:v>
                </c:pt>
                <c:pt idx="91">
                  <c:v>63.93</c:v>
                </c:pt>
                <c:pt idx="92">
                  <c:v>63.2</c:v>
                </c:pt>
                <c:pt idx="93">
                  <c:v>63.57</c:v>
                </c:pt>
                <c:pt idx="94">
                  <c:v>62.83</c:v>
                </c:pt>
                <c:pt idx="95">
                  <c:v>62.1</c:v>
                </c:pt>
                <c:pt idx="96">
                  <c:v>62.1</c:v>
                </c:pt>
                <c:pt idx="97">
                  <c:v>62.83</c:v>
                </c:pt>
                <c:pt idx="98">
                  <c:v>63.57</c:v>
                </c:pt>
                <c:pt idx="99">
                  <c:v>61.73</c:v>
                </c:pt>
                <c:pt idx="100">
                  <c:v>60.26</c:v>
                </c:pt>
                <c:pt idx="101">
                  <c:v>61.73</c:v>
                </c:pt>
                <c:pt idx="102">
                  <c:v>63.57</c:v>
                </c:pt>
                <c:pt idx="103">
                  <c:v>63.93</c:v>
                </c:pt>
                <c:pt idx="104">
                  <c:v>63.57</c:v>
                </c:pt>
                <c:pt idx="105">
                  <c:v>63.57</c:v>
                </c:pt>
                <c:pt idx="106">
                  <c:v>63.2</c:v>
                </c:pt>
                <c:pt idx="107">
                  <c:v>63.2</c:v>
                </c:pt>
                <c:pt idx="108">
                  <c:v>63.2</c:v>
                </c:pt>
                <c:pt idx="109">
                  <c:v>62.83</c:v>
                </c:pt>
                <c:pt idx="110">
                  <c:v>62.1</c:v>
                </c:pt>
                <c:pt idx="111">
                  <c:v>62.1</c:v>
                </c:pt>
                <c:pt idx="112">
                  <c:v>62.1</c:v>
                </c:pt>
                <c:pt idx="113">
                  <c:v>61.73</c:v>
                </c:pt>
                <c:pt idx="114">
                  <c:v>60.26</c:v>
                </c:pt>
                <c:pt idx="115">
                  <c:v>56.22</c:v>
                </c:pt>
                <c:pt idx="116">
                  <c:v>53.65</c:v>
                </c:pt>
                <c:pt idx="117">
                  <c:v>52.18</c:v>
                </c:pt>
                <c:pt idx="118">
                  <c:v>52.18</c:v>
                </c:pt>
                <c:pt idx="119">
                  <c:v>52.18</c:v>
                </c:pt>
                <c:pt idx="120">
                  <c:v>52.18</c:v>
                </c:pt>
                <c:pt idx="121">
                  <c:v>52.18</c:v>
                </c:pt>
                <c:pt idx="122">
                  <c:v>52.18</c:v>
                </c:pt>
                <c:pt idx="123">
                  <c:v>52.18</c:v>
                </c:pt>
                <c:pt idx="124">
                  <c:v>52.18</c:v>
                </c:pt>
                <c:pt idx="125">
                  <c:v>52.18</c:v>
                </c:pt>
                <c:pt idx="126">
                  <c:v>52.54</c:v>
                </c:pt>
                <c:pt idx="127">
                  <c:v>54.01</c:v>
                </c:pt>
                <c:pt idx="128">
                  <c:v>56.22</c:v>
                </c:pt>
                <c:pt idx="129">
                  <c:v>58.79</c:v>
                </c:pt>
                <c:pt idx="130">
                  <c:v>60.99</c:v>
                </c:pt>
                <c:pt idx="131">
                  <c:v>63.2</c:v>
                </c:pt>
                <c:pt idx="132">
                  <c:v>63.57</c:v>
                </c:pt>
                <c:pt idx="133">
                  <c:v>63.57</c:v>
                </c:pt>
                <c:pt idx="134">
                  <c:v>62.83</c:v>
                </c:pt>
                <c:pt idx="135">
                  <c:v>62.46</c:v>
                </c:pt>
                <c:pt idx="136">
                  <c:v>63.2</c:v>
                </c:pt>
                <c:pt idx="137">
                  <c:v>61.36</c:v>
                </c:pt>
                <c:pt idx="138">
                  <c:v>61.36</c:v>
                </c:pt>
                <c:pt idx="139">
                  <c:v>60.99</c:v>
                </c:pt>
                <c:pt idx="140">
                  <c:v>60.99</c:v>
                </c:pt>
                <c:pt idx="141">
                  <c:v>60.26</c:v>
                </c:pt>
                <c:pt idx="142">
                  <c:v>60.26</c:v>
                </c:pt>
                <c:pt idx="143">
                  <c:v>59.89</c:v>
                </c:pt>
                <c:pt idx="144">
                  <c:v>59.89</c:v>
                </c:pt>
                <c:pt idx="145">
                  <c:v>59.89</c:v>
                </c:pt>
                <c:pt idx="146">
                  <c:v>59.89</c:v>
                </c:pt>
                <c:pt idx="147">
                  <c:v>60.26</c:v>
                </c:pt>
                <c:pt idx="148">
                  <c:v>60.26</c:v>
                </c:pt>
                <c:pt idx="149">
                  <c:v>59.89</c:v>
                </c:pt>
                <c:pt idx="150">
                  <c:v>60.26</c:v>
                </c:pt>
                <c:pt idx="151">
                  <c:v>62.1</c:v>
                </c:pt>
                <c:pt idx="152">
                  <c:v>76.06</c:v>
                </c:pt>
                <c:pt idx="153">
                  <c:v>87.45</c:v>
                </c:pt>
                <c:pt idx="154">
                  <c:v>88.92</c:v>
                </c:pt>
                <c:pt idx="155">
                  <c:v>102.88</c:v>
                </c:pt>
                <c:pt idx="156">
                  <c:v>108.39</c:v>
                </c:pt>
                <c:pt idx="157">
                  <c:v>98.84</c:v>
                </c:pt>
                <c:pt idx="158">
                  <c:v>98.47</c:v>
                </c:pt>
                <c:pt idx="159">
                  <c:v>101.05</c:v>
                </c:pt>
                <c:pt idx="160">
                  <c:v>102.15</c:v>
                </c:pt>
                <c:pt idx="161">
                  <c:v>108.39</c:v>
                </c:pt>
                <c:pt idx="162">
                  <c:v>114.64</c:v>
                </c:pt>
                <c:pt idx="163">
                  <c:v>192.54</c:v>
                </c:pt>
                <c:pt idx="164">
                  <c:v>189.6</c:v>
                </c:pt>
                <c:pt idx="165">
                  <c:v>182.25</c:v>
                </c:pt>
                <c:pt idx="166">
                  <c:v>181.88</c:v>
                </c:pt>
                <c:pt idx="167">
                  <c:v>199.52</c:v>
                </c:pt>
                <c:pt idx="168">
                  <c:v>213.48</c:v>
                </c:pt>
                <c:pt idx="169">
                  <c:v>220.46</c:v>
                </c:pt>
                <c:pt idx="170">
                  <c:v>190.7</c:v>
                </c:pt>
                <c:pt idx="171">
                  <c:v>162.04</c:v>
                </c:pt>
                <c:pt idx="172">
                  <c:v>141.46</c:v>
                </c:pt>
                <c:pt idx="173">
                  <c:v>155.79</c:v>
                </c:pt>
                <c:pt idx="174">
                  <c:v>169.02</c:v>
                </c:pt>
                <c:pt idx="175">
                  <c:v>167.55</c:v>
                </c:pt>
                <c:pt idx="176">
                  <c:v>170.49</c:v>
                </c:pt>
                <c:pt idx="177">
                  <c:v>192.17</c:v>
                </c:pt>
                <c:pt idx="178">
                  <c:v>187.39</c:v>
                </c:pt>
                <c:pt idx="179">
                  <c:v>185.92</c:v>
                </c:pt>
                <c:pt idx="180">
                  <c:v>164.24</c:v>
                </c:pt>
                <c:pt idx="181">
                  <c:v>153.22</c:v>
                </c:pt>
                <c:pt idx="182">
                  <c:v>147.34</c:v>
                </c:pt>
                <c:pt idx="183">
                  <c:v>140.36000000000001</c:v>
                </c:pt>
                <c:pt idx="184">
                  <c:v>131.54</c:v>
                </c:pt>
                <c:pt idx="185">
                  <c:v>127.13</c:v>
                </c:pt>
                <c:pt idx="186">
                  <c:v>145.13999999999999</c:v>
                </c:pt>
                <c:pt idx="187">
                  <c:v>162.77000000000001</c:v>
                </c:pt>
                <c:pt idx="188">
                  <c:v>165.71</c:v>
                </c:pt>
                <c:pt idx="189">
                  <c:v>161.66999999999999</c:v>
                </c:pt>
                <c:pt idx="190">
                  <c:v>146.97</c:v>
                </c:pt>
                <c:pt idx="191">
                  <c:v>142.57</c:v>
                </c:pt>
                <c:pt idx="192">
                  <c:v>143.66999999999999</c:v>
                </c:pt>
                <c:pt idx="193">
                  <c:v>152.85</c:v>
                </c:pt>
                <c:pt idx="194">
                  <c:v>152.49</c:v>
                </c:pt>
                <c:pt idx="195">
                  <c:v>145.5</c:v>
                </c:pt>
                <c:pt idx="196">
                  <c:v>141.83000000000001</c:v>
                </c:pt>
                <c:pt idx="197">
                  <c:v>146.24</c:v>
                </c:pt>
                <c:pt idx="198">
                  <c:v>142.19999999999999</c:v>
                </c:pt>
                <c:pt idx="199">
                  <c:v>126.4</c:v>
                </c:pt>
                <c:pt idx="200">
                  <c:v>119.78</c:v>
                </c:pt>
                <c:pt idx="201">
                  <c:v>111.33</c:v>
                </c:pt>
                <c:pt idx="202">
                  <c:v>106.56</c:v>
                </c:pt>
                <c:pt idx="203">
                  <c:v>106.19</c:v>
                </c:pt>
                <c:pt idx="204">
                  <c:v>108.76</c:v>
                </c:pt>
                <c:pt idx="205">
                  <c:v>110.6</c:v>
                </c:pt>
                <c:pt idx="206">
                  <c:v>106.92</c:v>
                </c:pt>
                <c:pt idx="207">
                  <c:v>102.15</c:v>
                </c:pt>
                <c:pt idx="208">
                  <c:v>94.8</c:v>
                </c:pt>
                <c:pt idx="209">
                  <c:v>92.96</c:v>
                </c:pt>
                <c:pt idx="210">
                  <c:v>96.64</c:v>
                </c:pt>
                <c:pt idx="211">
                  <c:v>95.53</c:v>
                </c:pt>
                <c:pt idx="212">
                  <c:v>99.94</c:v>
                </c:pt>
                <c:pt idx="213">
                  <c:v>103.98</c:v>
                </c:pt>
                <c:pt idx="214">
                  <c:v>111.7</c:v>
                </c:pt>
                <c:pt idx="215">
                  <c:v>114.64</c:v>
                </c:pt>
                <c:pt idx="216">
                  <c:v>114.27</c:v>
                </c:pt>
                <c:pt idx="217">
                  <c:v>115.74</c:v>
                </c:pt>
                <c:pt idx="218">
                  <c:v>124.19</c:v>
                </c:pt>
                <c:pt idx="219">
                  <c:v>130.81</c:v>
                </c:pt>
                <c:pt idx="220">
                  <c:v>124.56</c:v>
                </c:pt>
                <c:pt idx="221">
                  <c:v>126.4</c:v>
                </c:pt>
                <c:pt idx="222">
                  <c:v>127.13</c:v>
                </c:pt>
                <c:pt idx="223">
                  <c:v>127.5</c:v>
                </c:pt>
                <c:pt idx="224">
                  <c:v>130.81</c:v>
                </c:pt>
                <c:pt idx="225">
                  <c:v>137.41999999999999</c:v>
                </c:pt>
                <c:pt idx="226">
                  <c:v>137.79</c:v>
                </c:pt>
                <c:pt idx="227">
                  <c:v>136.32</c:v>
                </c:pt>
                <c:pt idx="228">
                  <c:v>137.79</c:v>
                </c:pt>
                <c:pt idx="229">
                  <c:v>140.36000000000001</c:v>
                </c:pt>
                <c:pt idx="230">
                  <c:v>139.99</c:v>
                </c:pt>
                <c:pt idx="231">
                  <c:v>139.99</c:v>
                </c:pt>
                <c:pt idx="232">
                  <c:v>143.30000000000001</c:v>
                </c:pt>
                <c:pt idx="233">
                  <c:v>167.92</c:v>
                </c:pt>
                <c:pt idx="234">
                  <c:v>174.53</c:v>
                </c:pt>
                <c:pt idx="235">
                  <c:v>169.02</c:v>
                </c:pt>
                <c:pt idx="236">
                  <c:v>174.16</c:v>
                </c:pt>
                <c:pt idx="237">
                  <c:v>178.21</c:v>
                </c:pt>
                <c:pt idx="238">
                  <c:v>178.21</c:v>
                </c:pt>
                <c:pt idx="239">
                  <c:v>180.04</c:v>
                </c:pt>
                <c:pt idx="240">
                  <c:v>175.63</c:v>
                </c:pt>
                <c:pt idx="241">
                  <c:v>172.7</c:v>
                </c:pt>
                <c:pt idx="242">
                  <c:v>163.51</c:v>
                </c:pt>
                <c:pt idx="243">
                  <c:v>156.53</c:v>
                </c:pt>
                <c:pt idx="244">
                  <c:v>161.30000000000001</c:v>
                </c:pt>
                <c:pt idx="245">
                  <c:v>157.63</c:v>
                </c:pt>
                <c:pt idx="246">
                  <c:v>168.65</c:v>
                </c:pt>
                <c:pt idx="247">
                  <c:v>171.23</c:v>
                </c:pt>
                <c:pt idx="248">
                  <c:v>179.68</c:v>
                </c:pt>
                <c:pt idx="249">
                  <c:v>188.13</c:v>
                </c:pt>
                <c:pt idx="250">
                  <c:v>195.11</c:v>
                </c:pt>
                <c:pt idx="251">
                  <c:v>182.62</c:v>
                </c:pt>
                <c:pt idx="252">
                  <c:v>189.6</c:v>
                </c:pt>
                <c:pt idx="253">
                  <c:v>181.51</c:v>
                </c:pt>
                <c:pt idx="254">
                  <c:v>175.27</c:v>
                </c:pt>
                <c:pt idx="255">
                  <c:v>180.41</c:v>
                </c:pt>
                <c:pt idx="256">
                  <c:v>171.59</c:v>
                </c:pt>
                <c:pt idx="257">
                  <c:v>168.65</c:v>
                </c:pt>
                <c:pt idx="258">
                  <c:v>167.92</c:v>
                </c:pt>
                <c:pt idx="259">
                  <c:v>170.12</c:v>
                </c:pt>
                <c:pt idx="260">
                  <c:v>171.23</c:v>
                </c:pt>
                <c:pt idx="261">
                  <c:v>168.65</c:v>
                </c:pt>
                <c:pt idx="262">
                  <c:v>178.57</c:v>
                </c:pt>
                <c:pt idx="263">
                  <c:v>176</c:v>
                </c:pt>
                <c:pt idx="264">
                  <c:v>173.06</c:v>
                </c:pt>
                <c:pt idx="265">
                  <c:v>170.86</c:v>
                </c:pt>
                <c:pt idx="266">
                  <c:v>168.65</c:v>
                </c:pt>
                <c:pt idx="267">
                  <c:v>169.76</c:v>
                </c:pt>
                <c:pt idx="268">
                  <c:v>167.55</c:v>
                </c:pt>
                <c:pt idx="269">
                  <c:v>155.79</c:v>
                </c:pt>
                <c:pt idx="270">
                  <c:v>151.75</c:v>
                </c:pt>
                <c:pt idx="271">
                  <c:v>152.49</c:v>
                </c:pt>
                <c:pt idx="272">
                  <c:v>152.85</c:v>
                </c:pt>
                <c:pt idx="273">
                  <c:v>146.61000000000001</c:v>
                </c:pt>
                <c:pt idx="274">
                  <c:v>155.06</c:v>
                </c:pt>
                <c:pt idx="275">
                  <c:v>159.83000000000001</c:v>
                </c:pt>
                <c:pt idx="276">
                  <c:v>164.98</c:v>
                </c:pt>
                <c:pt idx="277">
                  <c:v>164.24</c:v>
                </c:pt>
                <c:pt idx="278">
                  <c:v>166.08</c:v>
                </c:pt>
                <c:pt idx="279">
                  <c:v>167.18</c:v>
                </c:pt>
                <c:pt idx="280">
                  <c:v>160.19999999999999</c:v>
                </c:pt>
                <c:pt idx="281">
                  <c:v>151.75</c:v>
                </c:pt>
                <c:pt idx="282">
                  <c:v>147.34</c:v>
                </c:pt>
                <c:pt idx="283">
                  <c:v>152.49</c:v>
                </c:pt>
                <c:pt idx="284">
                  <c:v>156.53</c:v>
                </c:pt>
                <c:pt idx="285">
                  <c:v>152.85</c:v>
                </c:pt>
                <c:pt idx="286">
                  <c:v>151.75</c:v>
                </c:pt>
                <c:pt idx="287">
                  <c:v>153.59</c:v>
                </c:pt>
                <c:pt idx="288">
                  <c:v>152.85</c:v>
                </c:pt>
                <c:pt idx="289">
                  <c:v>150.65</c:v>
                </c:pt>
                <c:pt idx="290">
                  <c:v>153.96</c:v>
                </c:pt>
                <c:pt idx="291">
                  <c:v>157.26</c:v>
                </c:pt>
                <c:pt idx="292">
                  <c:v>153.96</c:v>
                </c:pt>
                <c:pt idx="293">
                  <c:v>149.91</c:v>
                </c:pt>
                <c:pt idx="294">
                  <c:v>146.97</c:v>
                </c:pt>
                <c:pt idx="295">
                  <c:v>152.49</c:v>
                </c:pt>
                <c:pt idx="296">
                  <c:v>155.06</c:v>
                </c:pt>
                <c:pt idx="297">
                  <c:v>152.85</c:v>
                </c:pt>
                <c:pt idx="298">
                  <c:v>152.49</c:v>
                </c:pt>
                <c:pt idx="299">
                  <c:v>149.55000000000001</c:v>
                </c:pt>
                <c:pt idx="300">
                  <c:v>149.18</c:v>
                </c:pt>
                <c:pt idx="301">
                  <c:v>147.34</c:v>
                </c:pt>
                <c:pt idx="302">
                  <c:v>145.13999999999999</c:v>
                </c:pt>
                <c:pt idx="303">
                  <c:v>143.66999999999999</c:v>
                </c:pt>
                <c:pt idx="304">
                  <c:v>136.32</c:v>
                </c:pt>
                <c:pt idx="305">
                  <c:v>134.11000000000001</c:v>
                </c:pt>
                <c:pt idx="306">
                  <c:v>128.6</c:v>
                </c:pt>
                <c:pt idx="307">
                  <c:v>123.09</c:v>
                </c:pt>
                <c:pt idx="308">
                  <c:v>125.3</c:v>
                </c:pt>
                <c:pt idx="309">
                  <c:v>127.5</c:v>
                </c:pt>
                <c:pt idx="310">
                  <c:v>132.63999999999999</c:v>
                </c:pt>
                <c:pt idx="311">
                  <c:v>137.05000000000001</c:v>
                </c:pt>
                <c:pt idx="312">
                  <c:v>132.28</c:v>
                </c:pt>
                <c:pt idx="313">
                  <c:v>129.71</c:v>
                </c:pt>
                <c:pt idx="314">
                  <c:v>134.47999999999999</c:v>
                </c:pt>
                <c:pt idx="315">
                  <c:v>132.63999999999999</c:v>
                </c:pt>
                <c:pt idx="316">
                  <c:v>119.42</c:v>
                </c:pt>
                <c:pt idx="317">
                  <c:v>105.82</c:v>
                </c:pt>
                <c:pt idx="318">
                  <c:v>101.78</c:v>
                </c:pt>
                <c:pt idx="319">
                  <c:v>102.15</c:v>
                </c:pt>
                <c:pt idx="320">
                  <c:v>103.62</c:v>
                </c:pt>
                <c:pt idx="321">
                  <c:v>104.72</c:v>
                </c:pt>
                <c:pt idx="322">
                  <c:v>105.09</c:v>
                </c:pt>
                <c:pt idx="323">
                  <c:v>107.29</c:v>
                </c:pt>
                <c:pt idx="324">
                  <c:v>109.13</c:v>
                </c:pt>
                <c:pt idx="325">
                  <c:v>112.07</c:v>
                </c:pt>
                <c:pt idx="326">
                  <c:v>115.38</c:v>
                </c:pt>
                <c:pt idx="327">
                  <c:v>113.17</c:v>
                </c:pt>
                <c:pt idx="328">
                  <c:v>119.05</c:v>
                </c:pt>
                <c:pt idx="329">
                  <c:v>108.76</c:v>
                </c:pt>
                <c:pt idx="330">
                  <c:v>104.72</c:v>
                </c:pt>
                <c:pt idx="331">
                  <c:v>106.92</c:v>
                </c:pt>
                <c:pt idx="332">
                  <c:v>112.07</c:v>
                </c:pt>
                <c:pt idx="333">
                  <c:v>113.91</c:v>
                </c:pt>
                <c:pt idx="334">
                  <c:v>115.01</c:v>
                </c:pt>
                <c:pt idx="335">
                  <c:v>124.56</c:v>
                </c:pt>
                <c:pt idx="336">
                  <c:v>128.6</c:v>
                </c:pt>
                <c:pt idx="337">
                  <c:v>131.54</c:v>
                </c:pt>
                <c:pt idx="338">
                  <c:v>124.93</c:v>
                </c:pt>
                <c:pt idx="339">
                  <c:v>126.77</c:v>
                </c:pt>
                <c:pt idx="340">
                  <c:v>128.97</c:v>
                </c:pt>
                <c:pt idx="341">
                  <c:v>149.91</c:v>
                </c:pt>
                <c:pt idx="342">
                  <c:v>149.55000000000001</c:v>
                </c:pt>
                <c:pt idx="343">
                  <c:v>149.91</c:v>
                </c:pt>
                <c:pt idx="344">
                  <c:v>159.47</c:v>
                </c:pt>
                <c:pt idx="345">
                  <c:v>162.04</c:v>
                </c:pt>
                <c:pt idx="346">
                  <c:v>163.88</c:v>
                </c:pt>
                <c:pt idx="347">
                  <c:v>166.82</c:v>
                </c:pt>
                <c:pt idx="348">
                  <c:v>173.8</c:v>
                </c:pt>
                <c:pt idx="349">
                  <c:v>171.96</c:v>
                </c:pt>
                <c:pt idx="350">
                  <c:v>178.21</c:v>
                </c:pt>
                <c:pt idx="351">
                  <c:v>174.53</c:v>
                </c:pt>
                <c:pt idx="352">
                  <c:v>176.37</c:v>
                </c:pt>
                <c:pt idx="353">
                  <c:v>168.65</c:v>
                </c:pt>
                <c:pt idx="354">
                  <c:v>166.82</c:v>
                </c:pt>
                <c:pt idx="355">
                  <c:v>164.24</c:v>
                </c:pt>
                <c:pt idx="356">
                  <c:v>163.51</c:v>
                </c:pt>
                <c:pt idx="357">
                  <c:v>164.61</c:v>
                </c:pt>
                <c:pt idx="358">
                  <c:v>163.51</c:v>
                </c:pt>
                <c:pt idx="359">
                  <c:v>164.61</c:v>
                </c:pt>
                <c:pt idx="360">
                  <c:v>167.92</c:v>
                </c:pt>
                <c:pt idx="361">
                  <c:v>160.94</c:v>
                </c:pt>
                <c:pt idx="362">
                  <c:v>156.53</c:v>
                </c:pt>
                <c:pt idx="363">
                  <c:v>159.47</c:v>
                </c:pt>
                <c:pt idx="364">
                  <c:v>149.18</c:v>
                </c:pt>
                <c:pt idx="365">
                  <c:v>135.58000000000001</c:v>
                </c:pt>
                <c:pt idx="366">
                  <c:v>124.93</c:v>
                </c:pt>
                <c:pt idx="367">
                  <c:v>116.84</c:v>
                </c:pt>
                <c:pt idx="368">
                  <c:v>114.27</c:v>
                </c:pt>
                <c:pt idx="369">
                  <c:v>114.64</c:v>
                </c:pt>
                <c:pt idx="370">
                  <c:v>112.8</c:v>
                </c:pt>
                <c:pt idx="371">
                  <c:v>113.17</c:v>
                </c:pt>
                <c:pt idx="372">
                  <c:v>111.33</c:v>
                </c:pt>
                <c:pt idx="373">
                  <c:v>113.91</c:v>
                </c:pt>
                <c:pt idx="374">
                  <c:v>119.42</c:v>
                </c:pt>
                <c:pt idx="375">
                  <c:v>120.89</c:v>
                </c:pt>
                <c:pt idx="376">
                  <c:v>121.99</c:v>
                </c:pt>
                <c:pt idx="377">
                  <c:v>120.15</c:v>
                </c:pt>
                <c:pt idx="378">
                  <c:v>118.31</c:v>
                </c:pt>
                <c:pt idx="379">
                  <c:v>125.3</c:v>
                </c:pt>
                <c:pt idx="380">
                  <c:v>135.22</c:v>
                </c:pt>
                <c:pt idx="381">
                  <c:v>146.97</c:v>
                </c:pt>
                <c:pt idx="382">
                  <c:v>149.55000000000001</c:v>
                </c:pt>
                <c:pt idx="383">
                  <c:v>160.94</c:v>
                </c:pt>
                <c:pt idx="384">
                  <c:v>170.12</c:v>
                </c:pt>
                <c:pt idx="385">
                  <c:v>177.1</c:v>
                </c:pt>
                <c:pt idx="386">
                  <c:v>169.39</c:v>
                </c:pt>
                <c:pt idx="387">
                  <c:v>159.83000000000001</c:v>
                </c:pt>
                <c:pt idx="388">
                  <c:v>149.55000000000001</c:v>
                </c:pt>
                <c:pt idx="389">
                  <c:v>148.81</c:v>
                </c:pt>
                <c:pt idx="390">
                  <c:v>136.32</c:v>
                </c:pt>
                <c:pt idx="391">
                  <c:v>128.24</c:v>
                </c:pt>
                <c:pt idx="392">
                  <c:v>138.88999999999999</c:v>
                </c:pt>
                <c:pt idx="393">
                  <c:v>140.72999999999999</c:v>
                </c:pt>
                <c:pt idx="394">
                  <c:v>147.71</c:v>
                </c:pt>
                <c:pt idx="395">
                  <c:v>147.71</c:v>
                </c:pt>
                <c:pt idx="396">
                  <c:v>155.79</c:v>
                </c:pt>
                <c:pt idx="397">
                  <c:v>148.81</c:v>
                </c:pt>
                <c:pt idx="398">
                  <c:v>148.08000000000001</c:v>
                </c:pt>
                <c:pt idx="399">
                  <c:v>141.83000000000001</c:v>
                </c:pt>
                <c:pt idx="400">
                  <c:v>136.69</c:v>
                </c:pt>
                <c:pt idx="401">
                  <c:v>121.99</c:v>
                </c:pt>
                <c:pt idx="402">
                  <c:v>127.5</c:v>
                </c:pt>
                <c:pt idx="403">
                  <c:v>129.71</c:v>
                </c:pt>
                <c:pt idx="404">
                  <c:v>131.16999999999999</c:v>
                </c:pt>
                <c:pt idx="405">
                  <c:v>135.94999999999999</c:v>
                </c:pt>
                <c:pt idx="406">
                  <c:v>146.61000000000001</c:v>
                </c:pt>
                <c:pt idx="407">
                  <c:v>158.72999999999999</c:v>
                </c:pt>
                <c:pt idx="408">
                  <c:v>153.22</c:v>
                </c:pt>
                <c:pt idx="409">
                  <c:v>146.97</c:v>
                </c:pt>
                <c:pt idx="410">
                  <c:v>141.1</c:v>
                </c:pt>
                <c:pt idx="411">
                  <c:v>140.36000000000001</c:v>
                </c:pt>
                <c:pt idx="412">
                  <c:v>139.99</c:v>
                </c:pt>
                <c:pt idx="413">
                  <c:v>139.26</c:v>
                </c:pt>
                <c:pt idx="414">
                  <c:v>137.41999999999999</c:v>
                </c:pt>
                <c:pt idx="415">
                  <c:v>145.87</c:v>
                </c:pt>
                <c:pt idx="416">
                  <c:v>158.72999999999999</c:v>
                </c:pt>
                <c:pt idx="417">
                  <c:v>167.18</c:v>
                </c:pt>
                <c:pt idx="418">
                  <c:v>162.04</c:v>
                </c:pt>
                <c:pt idx="419">
                  <c:v>164.61</c:v>
                </c:pt>
                <c:pt idx="420">
                  <c:v>156.16</c:v>
                </c:pt>
                <c:pt idx="421">
                  <c:v>154.32</c:v>
                </c:pt>
                <c:pt idx="422">
                  <c:v>150.28</c:v>
                </c:pt>
                <c:pt idx="423">
                  <c:v>148.81</c:v>
                </c:pt>
                <c:pt idx="424">
                  <c:v>158.72999999999999</c:v>
                </c:pt>
                <c:pt idx="425">
                  <c:v>170.12</c:v>
                </c:pt>
                <c:pt idx="426">
                  <c:v>190.7</c:v>
                </c:pt>
                <c:pt idx="427">
                  <c:v>184.45</c:v>
                </c:pt>
                <c:pt idx="428">
                  <c:v>193.64</c:v>
                </c:pt>
                <c:pt idx="429">
                  <c:v>203.73</c:v>
                </c:pt>
                <c:pt idx="430">
                  <c:v>203.93</c:v>
                </c:pt>
                <c:pt idx="431">
                  <c:v>208.92</c:v>
                </c:pt>
                <c:pt idx="432">
                  <c:v>206.88</c:v>
                </c:pt>
                <c:pt idx="433">
                  <c:v>218.89</c:v>
                </c:pt>
                <c:pt idx="434">
                  <c:v>215.32</c:v>
                </c:pt>
                <c:pt idx="435">
                  <c:v>257.61</c:v>
                </c:pt>
                <c:pt idx="436">
                  <c:v>262.11</c:v>
                </c:pt>
                <c:pt idx="437">
                  <c:v>227.34</c:v>
                </c:pt>
                <c:pt idx="438">
                  <c:v>202.6</c:v>
                </c:pt>
                <c:pt idx="439">
                  <c:v>191.63</c:v>
                </c:pt>
                <c:pt idx="440">
                  <c:v>178.71</c:v>
                </c:pt>
                <c:pt idx="441">
                  <c:v>178</c:v>
                </c:pt>
                <c:pt idx="442">
                  <c:v>176.41</c:v>
                </c:pt>
                <c:pt idx="443">
                  <c:v>175.7</c:v>
                </c:pt>
                <c:pt idx="444">
                  <c:v>175.73</c:v>
                </c:pt>
                <c:pt idx="445">
                  <c:v>172.35</c:v>
                </c:pt>
                <c:pt idx="446">
                  <c:v>176.61</c:v>
                </c:pt>
                <c:pt idx="447">
                  <c:v>183.49</c:v>
                </c:pt>
                <c:pt idx="448">
                  <c:v>172.59</c:v>
                </c:pt>
                <c:pt idx="449">
                  <c:v>148.38999999999999</c:v>
                </c:pt>
                <c:pt idx="450">
                  <c:v>136.21</c:v>
                </c:pt>
                <c:pt idx="451">
                  <c:v>150.61000000000001</c:v>
                </c:pt>
                <c:pt idx="452">
                  <c:v>151.74</c:v>
                </c:pt>
                <c:pt idx="453">
                  <c:v>151.59</c:v>
                </c:pt>
                <c:pt idx="454">
                  <c:v>149.88</c:v>
                </c:pt>
                <c:pt idx="455">
                  <c:v>144.62</c:v>
                </c:pt>
                <c:pt idx="456">
                  <c:v>137.1</c:v>
                </c:pt>
                <c:pt idx="457">
                  <c:v>140.05000000000001</c:v>
                </c:pt>
                <c:pt idx="458">
                  <c:v>138.91999999999999</c:v>
                </c:pt>
                <c:pt idx="459">
                  <c:v>130.15</c:v>
                </c:pt>
                <c:pt idx="460">
                  <c:v>128.91999999999999</c:v>
                </c:pt>
                <c:pt idx="461">
                  <c:v>120.64</c:v>
                </c:pt>
                <c:pt idx="462">
                  <c:v>118.9</c:v>
                </c:pt>
                <c:pt idx="463">
                  <c:v>107.95</c:v>
                </c:pt>
                <c:pt idx="464">
                  <c:v>107.93</c:v>
                </c:pt>
                <c:pt idx="465">
                  <c:v>126.54</c:v>
                </c:pt>
                <c:pt idx="466">
                  <c:v>130.21</c:v>
                </c:pt>
                <c:pt idx="467">
                  <c:v>126.21</c:v>
                </c:pt>
                <c:pt idx="468">
                  <c:v>125.29</c:v>
                </c:pt>
                <c:pt idx="469">
                  <c:v>117.03</c:v>
                </c:pt>
                <c:pt idx="470">
                  <c:v>117.34</c:v>
                </c:pt>
                <c:pt idx="471">
                  <c:v>113.87</c:v>
                </c:pt>
                <c:pt idx="472">
                  <c:v>113</c:v>
                </c:pt>
                <c:pt idx="473">
                  <c:v>111.41</c:v>
                </c:pt>
                <c:pt idx="474">
                  <c:v>103.02</c:v>
                </c:pt>
                <c:pt idx="475">
                  <c:v>111.3</c:v>
                </c:pt>
                <c:pt idx="476">
                  <c:v>113.19</c:v>
                </c:pt>
                <c:pt idx="477">
                  <c:v>108.1</c:v>
                </c:pt>
                <c:pt idx="478">
                  <c:v>108.8</c:v>
                </c:pt>
                <c:pt idx="479">
                  <c:v>102.16</c:v>
                </c:pt>
                <c:pt idx="480">
                  <c:v>105.83</c:v>
                </c:pt>
                <c:pt idx="481">
                  <c:v>107.93</c:v>
                </c:pt>
                <c:pt idx="482">
                  <c:v>105.7</c:v>
                </c:pt>
                <c:pt idx="483">
                  <c:v>105.11</c:v>
                </c:pt>
                <c:pt idx="484">
                  <c:v>112.14</c:v>
                </c:pt>
                <c:pt idx="485">
                  <c:v>113.51</c:v>
                </c:pt>
                <c:pt idx="486">
                  <c:v>108.98</c:v>
                </c:pt>
                <c:pt idx="487">
                  <c:v>108.36</c:v>
                </c:pt>
                <c:pt idx="488">
                  <c:v>117.49</c:v>
                </c:pt>
                <c:pt idx="489">
                  <c:v>128.18</c:v>
                </c:pt>
                <c:pt idx="490">
                  <c:v>127.73</c:v>
                </c:pt>
                <c:pt idx="491">
                  <c:v>128.09</c:v>
                </c:pt>
                <c:pt idx="492">
                  <c:v>132.84</c:v>
                </c:pt>
                <c:pt idx="493">
                  <c:v>128.11000000000001</c:v>
                </c:pt>
                <c:pt idx="494">
                  <c:v>130.19999999999999</c:v>
                </c:pt>
                <c:pt idx="495">
                  <c:v>129.66999999999999</c:v>
                </c:pt>
                <c:pt idx="496">
                  <c:v>134.86000000000001</c:v>
                </c:pt>
                <c:pt idx="497">
                  <c:v>127.23</c:v>
                </c:pt>
                <c:pt idx="498">
                  <c:v>123.79</c:v>
                </c:pt>
                <c:pt idx="499">
                  <c:v>121.92</c:v>
                </c:pt>
                <c:pt idx="500">
                  <c:v>122.03</c:v>
                </c:pt>
                <c:pt idx="501">
                  <c:v>123.34</c:v>
                </c:pt>
                <c:pt idx="502">
                  <c:v>125.27</c:v>
                </c:pt>
                <c:pt idx="503">
                  <c:v>122.44</c:v>
                </c:pt>
                <c:pt idx="504">
                  <c:v>125.31</c:v>
                </c:pt>
                <c:pt idx="505">
                  <c:v>123.28</c:v>
                </c:pt>
                <c:pt idx="506">
                  <c:v>122.54</c:v>
                </c:pt>
                <c:pt idx="507">
                  <c:v>123.72</c:v>
                </c:pt>
                <c:pt idx="508">
                  <c:v>121.46</c:v>
                </c:pt>
                <c:pt idx="509">
                  <c:v>132.03</c:v>
                </c:pt>
                <c:pt idx="510">
                  <c:v>149.31</c:v>
                </c:pt>
                <c:pt idx="511">
                  <c:v>161.26</c:v>
                </c:pt>
                <c:pt idx="512">
                  <c:v>187.84</c:v>
                </c:pt>
                <c:pt idx="513">
                  <c:v>190.32</c:v>
                </c:pt>
                <c:pt idx="514">
                  <c:v>177.38</c:v>
                </c:pt>
                <c:pt idx="515">
                  <c:v>162.47999999999999</c:v>
                </c:pt>
                <c:pt idx="516">
                  <c:v>149.608</c:v>
                </c:pt>
                <c:pt idx="517">
                  <c:v>150.8382</c:v>
                </c:pt>
                <c:pt idx="518">
                  <c:v>141.80869999999999</c:v>
                </c:pt>
                <c:pt idx="519">
                  <c:v>138.6155</c:v>
                </c:pt>
                <c:pt idx="520">
                  <c:v>141.96180000000001</c:v>
                </c:pt>
                <c:pt idx="521">
                  <c:v>131.3528</c:v>
                </c:pt>
                <c:pt idx="522">
                  <c:v>131.6174</c:v>
                </c:pt>
                <c:pt idx="523">
                  <c:v>148.71719999999999</c:v>
                </c:pt>
                <c:pt idx="524">
                  <c:v>145.62299999999999</c:v>
                </c:pt>
                <c:pt idx="525">
                  <c:v>147.45580000000001</c:v>
                </c:pt>
                <c:pt idx="526">
                  <c:v>160.5453</c:v>
                </c:pt>
                <c:pt idx="527">
                  <c:v>165.5735</c:v>
                </c:pt>
                <c:pt idx="528">
                  <c:v>166.327138710529</c:v>
                </c:pt>
                <c:pt idx="529">
                  <c:v>161.39146718750001</c:v>
                </c:pt>
                <c:pt idx="530">
                  <c:v>166.27980421800001</c:v>
                </c:pt>
                <c:pt idx="531">
                  <c:v>166.58442673928599</c:v>
                </c:pt>
                <c:pt idx="532">
                  <c:v>163.73438647875</c:v>
                </c:pt>
                <c:pt idx="533">
                  <c:v>154.74334165714299</c:v>
                </c:pt>
                <c:pt idx="534">
                  <c:v>150.600930289286</c:v>
                </c:pt>
                <c:pt idx="535">
                  <c:v>141.29480849742899</c:v>
                </c:pt>
                <c:pt idx="536">
                  <c:v>151.03485553499999</c:v>
                </c:pt>
                <c:pt idx="537">
                  <c:v>150.14600866071399</c:v>
                </c:pt>
                <c:pt idx="538">
                  <c:v>156.568668376235</c:v>
                </c:pt>
                <c:pt idx="539">
                  <c:v>153.87432469999999</c:v>
                </c:pt>
                <c:pt idx="540">
                  <c:v>153.59313355875</c:v>
                </c:pt>
                <c:pt idx="541">
                  <c:v>151.16867984889501</c:v>
                </c:pt>
                <c:pt idx="542">
                  <c:v>150.985863975</c:v>
                </c:pt>
                <c:pt idx="543">
                  <c:v>140.876980478571</c:v>
                </c:pt>
                <c:pt idx="544">
                  <c:v>143.330057875714</c:v>
                </c:pt>
                <c:pt idx="545">
                  <c:v>141.93077620909099</c:v>
                </c:pt>
                <c:pt idx="546">
                  <c:v>143.869839885</c:v>
                </c:pt>
                <c:pt idx="547">
                  <c:v>149.359024672826</c:v>
                </c:pt>
                <c:pt idx="548">
                  <c:v>159.70865813437501</c:v>
                </c:pt>
                <c:pt idx="549">
                  <c:v>167.82671272499999</c:v>
                </c:pt>
                <c:pt idx="550">
                  <c:v>161.11635164431601</c:v>
                </c:pt>
                <c:pt idx="551">
                  <c:v>164.44104598928601</c:v>
                </c:pt>
                <c:pt idx="552">
                  <c:v>167.16073370625</c:v>
                </c:pt>
                <c:pt idx="553">
                  <c:v>179.84092587631599</c:v>
                </c:pt>
                <c:pt idx="554">
                  <c:v>174.43598036624999</c:v>
                </c:pt>
                <c:pt idx="555">
                  <c:v>180.346054644947</c:v>
                </c:pt>
                <c:pt idx="556">
                  <c:v>193.166722285714</c:v>
                </c:pt>
                <c:pt idx="557">
                  <c:v>195.164003205</c:v>
                </c:pt>
                <c:pt idx="558">
                  <c:v>202.42861353947399</c:v>
                </c:pt>
                <c:pt idx="559">
                  <c:v>189.91466889545501</c:v>
                </c:pt>
                <c:pt idx="560">
                  <c:v>195.9815498625</c:v>
                </c:pt>
                <c:pt idx="561">
                  <c:v>212.09408658214301</c:v>
                </c:pt>
                <c:pt idx="562">
                  <c:v>209.68065367105299</c:v>
                </c:pt>
                <c:pt idx="563">
                  <c:v>204.30628759687499</c:v>
                </c:pt>
                <c:pt idx="564">
                  <c:v>196.06615699736801</c:v>
                </c:pt>
                <c:pt idx="565">
                  <c:v>199.982258668421</c:v>
                </c:pt>
                <c:pt idx="566">
                  <c:v>199.09820044285701</c:v>
                </c:pt>
                <c:pt idx="567">
                  <c:v>198.30779161020001</c:v>
                </c:pt>
                <c:pt idx="568">
                  <c:v>195.72128219999999</c:v>
                </c:pt>
                <c:pt idx="569">
                  <c:v>223.03918018749999</c:v>
                </c:pt>
                <c:pt idx="570">
                  <c:v>238.40670983625</c:v>
                </c:pt>
                <c:pt idx="571">
                  <c:v>259.72730786209098</c:v>
                </c:pt>
                <c:pt idx="572">
                  <c:v>326.54486304473699</c:v>
                </c:pt>
                <c:pt idx="573">
                  <c:v>335.14620304891298</c:v>
                </c:pt>
                <c:pt idx="574">
                  <c:v>321.81330974999997</c:v>
                </c:pt>
                <c:pt idx="575">
                  <c:v>368.620062313235</c:v>
                </c:pt>
                <c:pt idx="576">
                  <c:v>370.6609570425</c:v>
                </c:pt>
                <c:pt idx="577">
                  <c:v>424.99565905499998</c:v>
                </c:pt>
                <c:pt idx="578">
                  <c:v>439.71609184875001</c:v>
                </c:pt>
                <c:pt idx="579">
                  <c:v>362.22924711171402</c:v>
                </c:pt>
                <c:pt idx="580">
                  <c:v>328.76171271685701</c:v>
                </c:pt>
                <c:pt idx="581">
                  <c:v>348.553078167857</c:v>
                </c:pt>
                <c:pt idx="582">
                  <c:v>328.18360435568201</c:v>
                </c:pt>
                <c:pt idx="583">
                  <c:v>329.34415053552601</c:v>
                </c:pt>
                <c:pt idx="584">
                  <c:v>295.55033419285701</c:v>
                </c:pt>
                <c:pt idx="585">
                  <c:v>237.38407758586999</c:v>
                </c:pt>
                <c:pt idx="586">
                  <c:v>226.8462326625</c:v>
                </c:pt>
                <c:pt idx="587">
                  <c:v>220.1354096</c:v>
                </c:pt>
                <c:pt idx="588">
                  <c:v>239.11426721842099</c:v>
                </c:pt>
                <c:pt idx="589">
                  <c:v>224.68754204999999</c:v>
                </c:pt>
                <c:pt idx="590">
                  <c:v>230.98173272099999</c:v>
                </c:pt>
                <c:pt idx="591">
                  <c:v>233.473128516857</c:v>
                </c:pt>
                <c:pt idx="592">
                  <c:v>261.48173459625002</c:v>
                </c:pt>
                <c:pt idx="593">
                  <c:v>256.64493149079499</c:v>
                </c:pt>
                <c:pt idx="594">
                  <c:v>224.85038331477301</c:v>
                </c:pt>
                <c:pt idx="595">
                  <c:v>210.37290809742899</c:v>
                </c:pt>
                <c:pt idx="596">
                  <c:v>191.09332947857101</c:v>
                </c:pt>
                <c:pt idx="597">
                  <c:v>198.848868396429</c:v>
                </c:pt>
                <c:pt idx="598">
                  <c:v>211.038349341176</c:v>
                </c:pt>
                <c:pt idx="599">
                  <c:v>206.25140562749999</c:v>
                </c:pt>
                <c:pt idx="600">
                  <c:v>201.19093202368401</c:v>
                </c:pt>
                <c:pt idx="601">
                  <c:v>194</c:v>
                </c:pt>
                <c:pt idx="602">
                  <c:v>191.07507175434799</c:v>
                </c:pt>
                <c:pt idx="603">
                  <c:v>192.87</c:v>
                </c:pt>
                <c:pt idx="604">
                  <c:v>181.60558897499999</c:v>
                </c:pt>
                <c:pt idx="605">
                  <c:v>157.67209847045501</c:v>
                </c:pt>
                <c:pt idx="606">
                  <c:v>195.81769059128601</c:v>
                </c:pt>
                <c:pt idx="607">
                  <c:v>246.247224455864</c:v>
                </c:pt>
                <c:pt idx="608">
                  <c:v>271.67359754742898</c:v>
                </c:pt>
                <c:pt idx="609">
                  <c:v>270.23219586428598</c:v>
                </c:pt>
                <c:pt idx="610">
                  <c:v>274.08076079558799</c:v>
                </c:pt>
                <c:pt idx="611">
                  <c:v>306.52010438040003</c:v>
                </c:pt>
                <c:pt idx="612">
                  <c:v>326.55656760728601</c:v>
                </c:pt>
                <c:pt idx="613">
                  <c:v>348.12034854950002</c:v>
                </c:pt>
                <c:pt idx="614">
                  <c:v>316.74657066378302</c:v>
                </c:pt>
                <c:pt idx="615">
                  <c:v>336.12429558104998</c:v>
                </c:pt>
                <c:pt idx="616">
                  <c:v>355.277885563636</c:v>
                </c:pt>
                <c:pt idx="617">
                  <c:v>326.42992919659099</c:v>
                </c:pt>
                <c:pt idx="618">
                  <c:v>303.88392977625</c:v>
                </c:pt>
                <c:pt idx="619">
                  <c:v>327.066589526087</c:v>
                </c:pt>
                <c:pt idx="620">
                  <c:v>315.91622907613601</c:v>
                </c:pt>
                <c:pt idx="621">
                  <c:v>289.01083578214298</c:v>
                </c:pt>
                <c:pt idx="622">
                  <c:v>281.00640224249997</c:v>
                </c:pt>
                <c:pt idx="623">
                  <c:v>269.03000713749998</c:v>
                </c:pt>
                <c:pt idx="624">
                  <c:v>274.89317414624998</c:v>
                </c:pt>
                <c:pt idx="625">
                  <c:v>277.77295928249998</c:v>
                </c:pt>
                <c:pt idx="626">
                  <c:v>283.878254086364</c:v>
                </c:pt>
                <c:pt idx="627">
                  <c:v>266.32392179210501</c:v>
                </c:pt>
                <c:pt idx="628">
                  <c:v>264.35872401847797</c:v>
                </c:pt>
                <c:pt idx="629">
                  <c:v>276.18991949999997</c:v>
                </c:pt>
                <c:pt idx="630">
                  <c:v>345.68794675714298</c:v>
                </c:pt>
                <c:pt idx="631">
                  <c:v>349.40035068260897</c:v>
                </c:pt>
                <c:pt idx="632">
                  <c:v>353.42092377236798</c:v>
                </c:pt>
                <c:pt idx="633">
                  <c:v>358.19566699500001</c:v>
                </c:pt>
                <c:pt idx="634">
                  <c:v>360.82283940000002</c:v>
                </c:pt>
                <c:pt idx="635">
                  <c:v>347.96255489999999</c:v>
                </c:pt>
                <c:pt idx="636">
                  <c:v>335.46970709999999</c:v>
                </c:pt>
                <c:pt idx="637">
                  <c:v>318.9350556</c:v>
                </c:pt>
                <c:pt idx="638">
                  <c:v>309.74913809999998</c:v>
                </c:pt>
                <c:pt idx="639">
                  <c:v>308.27939129999999</c:v>
                </c:pt>
                <c:pt idx="640">
                  <c:v>319.66992900000002</c:v>
                </c:pt>
                <c:pt idx="641">
                  <c:v>313.4235051</c:v>
                </c:pt>
                <c:pt idx="642">
                  <c:v>304.60502430000003</c:v>
                </c:pt>
                <c:pt idx="643">
                  <c:v>305.33989769999999</c:v>
                </c:pt>
                <c:pt idx="644">
                  <c:v>307.50777423</c:v>
                </c:pt>
                <c:pt idx="645">
                  <c:v>325.68670496250002</c:v>
                </c:pt>
                <c:pt idx="646">
                  <c:v>306.75162817894699</c:v>
                </c:pt>
                <c:pt idx="647">
                  <c:v>291.556647203571</c:v>
                </c:pt>
                <c:pt idx="648">
                  <c:v>275.57752499999998</c:v>
                </c:pt>
                <c:pt idx="649">
                  <c:v>292.11217649999998</c:v>
                </c:pt>
                <c:pt idx="650">
                  <c:v>323.71173270000003</c:v>
                </c:pt>
                <c:pt idx="651">
                  <c:v>324.81404279999998</c:v>
                </c:pt>
                <c:pt idx="652">
                  <c:v>334.73483370000002</c:v>
                </c:pt>
                <c:pt idx="653">
                  <c:v>306.44220780000001</c:v>
                </c:pt>
                <c:pt idx="654">
                  <c:v>280.35420210000001</c:v>
                </c:pt>
                <c:pt idx="655">
                  <c:v>263.45211389999997</c:v>
                </c:pt>
                <c:pt idx="656">
                  <c:v>243.6105321</c:v>
                </c:pt>
                <c:pt idx="657">
                  <c:v>245.44771560000001</c:v>
                </c:pt>
                <c:pt idx="658">
                  <c:v>258.6754368</c:v>
                </c:pt>
                <c:pt idx="659">
                  <c:v>269.6985378</c:v>
                </c:pt>
                <c:pt idx="660">
                  <c:v>248.3872092</c:v>
                </c:pt>
                <c:pt idx="661">
                  <c:v>236.99667149999999</c:v>
                </c:pt>
                <c:pt idx="662">
                  <c:v>230.75024759999999</c:v>
                </c:pt>
                <c:pt idx="663">
                  <c:v>223.40151359999999</c:v>
                </c:pt>
                <c:pt idx="664">
                  <c:v>215.31790620000001</c:v>
                </c:pt>
                <c:pt idx="665">
                  <c:v>209.80635570000001</c:v>
                </c:pt>
                <c:pt idx="666">
                  <c:v>197.31350789999999</c:v>
                </c:pt>
                <c:pt idx="667">
                  <c:v>179.67654630000001</c:v>
                </c:pt>
                <c:pt idx="668">
                  <c:v>172.69524899999999</c:v>
                </c:pt>
                <c:pt idx="669">
                  <c:v>172.709946468</c:v>
                </c:pt>
                <c:pt idx="670">
                  <c:v>177.10448940000001</c:v>
                </c:pt>
                <c:pt idx="671">
                  <c:v>189.22990050000001</c:v>
                </c:pt>
                <c:pt idx="672">
                  <c:v>193.27170419999999</c:v>
                </c:pt>
                <c:pt idx="673">
                  <c:v>187.02528029999999</c:v>
                </c:pt>
                <c:pt idx="674">
                  <c:v>191.06708399999999</c:v>
                </c:pt>
                <c:pt idx="675">
                  <c:v>187.392717</c:v>
                </c:pt>
                <c:pt idx="676">
                  <c:v>171.96037559999999</c:v>
                </c:pt>
                <c:pt idx="677">
                  <c:v>173.0626857</c:v>
                </c:pt>
                <c:pt idx="678">
                  <c:v>151.75135710000001</c:v>
                </c:pt>
                <c:pt idx="679">
                  <c:v>149.1793002</c:v>
                </c:pt>
                <c:pt idx="680">
                  <c:v>150.649047</c:v>
                </c:pt>
                <c:pt idx="681">
                  <c:v>151.75135710000001</c:v>
                </c:pt>
                <c:pt idx="682">
                  <c:v>150.649047</c:v>
                </c:pt>
                <c:pt idx="683">
                  <c:v>141.83056619999999</c:v>
                </c:pt>
                <c:pt idx="684">
                  <c:v>153.2211039</c:v>
                </c:pt>
                <c:pt idx="685">
                  <c:v>155.05828740000001</c:v>
                </c:pt>
                <c:pt idx="686">
                  <c:v>154.32341400000001</c:v>
                </c:pt>
                <c:pt idx="687">
                  <c:v>166.08138840000001</c:v>
                </c:pt>
                <c:pt idx="688">
                  <c:v>180.41141970000001</c:v>
                </c:pt>
                <c:pt idx="689">
                  <c:v>189.5973372</c:v>
                </c:pt>
                <c:pt idx="690">
                  <c:v>202.4576217</c:v>
                </c:pt>
                <c:pt idx="691">
                  <c:v>171.22550219999999</c:v>
                </c:pt>
                <c:pt idx="692">
                  <c:v>178.5742362</c:v>
                </c:pt>
                <c:pt idx="693">
                  <c:v>175.63474260000001</c:v>
                </c:pt>
                <c:pt idx="694">
                  <c:v>179.67654630000001</c:v>
                </c:pt>
                <c:pt idx="695">
                  <c:v>184.0857867</c:v>
                </c:pt>
                <c:pt idx="696">
                  <c:v>192.16939410000001</c:v>
                </c:pt>
                <c:pt idx="697">
                  <c:v>192.16939410000001</c:v>
                </c:pt>
                <c:pt idx="698">
                  <c:v>192.16939410000001</c:v>
                </c:pt>
                <c:pt idx="699">
                  <c:v>213.84815939999999</c:v>
                </c:pt>
                <c:pt idx="700">
                  <c:v>213.84815939999999</c:v>
                </c:pt>
                <c:pt idx="701">
                  <c:v>219.35970990000001</c:v>
                </c:pt>
                <c:pt idx="702">
                  <c:v>218.2573998</c:v>
                </c:pt>
                <c:pt idx="703">
                  <c:v>236.62923480000001</c:v>
                </c:pt>
                <c:pt idx="704">
                  <c:v>212.37841259999999</c:v>
                </c:pt>
                <c:pt idx="705">
                  <c:v>213.4807227</c:v>
                </c:pt>
                <c:pt idx="706">
                  <c:v>203.55993179999999</c:v>
                </c:pt>
                <c:pt idx="707">
                  <c:v>211.27610250000001</c:v>
                </c:pt>
                <c:pt idx="708">
                  <c:v>209.80635570000001</c:v>
                </c:pt>
                <c:pt idx="709">
                  <c:v>218.9922732</c:v>
                </c:pt>
                <c:pt idx="710">
                  <c:v>205.76455200000001</c:v>
                </c:pt>
                <c:pt idx="711">
                  <c:v>199.51812810000001</c:v>
                </c:pt>
                <c:pt idx="712">
                  <c:v>199.51812810000001</c:v>
                </c:pt>
                <c:pt idx="713">
                  <c:v>206.13198869999999</c:v>
                </c:pt>
                <c:pt idx="714">
                  <c:v>196.21119780000001</c:v>
                </c:pt>
                <c:pt idx="715">
                  <c:v>181.14629310000001</c:v>
                </c:pt>
                <c:pt idx="716">
                  <c:v>189.5973372</c:v>
                </c:pt>
                <c:pt idx="717">
                  <c:v>199.51812810000001</c:v>
                </c:pt>
                <c:pt idx="718">
                  <c:v>203.1924951</c:v>
                </c:pt>
                <c:pt idx="719">
                  <c:v>210.90866579999999</c:v>
                </c:pt>
                <c:pt idx="720">
                  <c:v>224.5038237</c:v>
                </c:pt>
                <c:pt idx="721">
                  <c:v>215.31790620000001</c:v>
                </c:pt>
                <c:pt idx="722">
                  <c:v>209.07148230000001</c:v>
                </c:pt>
                <c:pt idx="723">
                  <c:v>218.9922732</c:v>
                </c:pt>
                <c:pt idx="724">
                  <c:v>205.76455200000001</c:v>
                </c:pt>
                <c:pt idx="725">
                  <c:v>198.415818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F0-4156-A224-104EE2BC8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005455"/>
        <c:axId val="840029167"/>
      </c:lineChart>
      <c:catAx>
        <c:axId val="84000545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29167"/>
        <c:crosses val="autoZero"/>
        <c:auto val="1"/>
        <c:lblAlgn val="ctr"/>
        <c:lblOffset val="100"/>
        <c:tickMarkSkip val="120"/>
        <c:noMultiLvlLbl val="0"/>
      </c:catAx>
      <c:valAx>
        <c:axId val="840029167"/>
        <c:scaling>
          <c:orientation val="minMax"/>
          <c:max val="45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0005455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518158617981953E-2"/>
          <c:y val="2.9646825396825397E-2"/>
          <c:w val="0.18452169218688655"/>
          <c:h val="5.640633156223758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50126363797898E-2"/>
          <c:y val="0.13760088707366691"/>
          <c:w val="0.88124978127734033"/>
          <c:h val="0.731111111111111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28575" cap="rnd">
              <a:noFill/>
              <a:round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sugar!$I$24:$S$24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sugar!$BC$4:$BL$4</c:f>
              <c:numCache>
                <c:formatCode>_-* #\ ##0_-;\-* #\ ##0_-;_-* "-"??_-;_-@_-</c:formatCode>
                <c:ptCount val="10"/>
                <c:pt idx="0">
                  <c:v>24.933200874817469</c:v>
                </c:pt>
                <c:pt idx="1">
                  <c:v>24.377193533257756</c:v>
                </c:pt>
                <c:pt idx="2">
                  <c:v>24.310440392680707</c:v>
                </c:pt>
                <c:pt idx="3">
                  <c:v>22.321795326226756</c:v>
                </c:pt>
                <c:pt idx="4">
                  <c:v>23.024924322615007</c:v>
                </c:pt>
                <c:pt idx="5">
                  <c:v>25.687995027064876</c:v>
                </c:pt>
                <c:pt idx="6">
                  <c:v>23.440993764626707</c:v>
                </c:pt>
                <c:pt idx="7">
                  <c:v>21.55365870296329</c:v>
                </c:pt>
                <c:pt idx="8">
                  <c:v>23.084043179777233</c:v>
                </c:pt>
                <c:pt idx="9">
                  <c:v>22.975345422535256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4ED6-990B-87BE82000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5181311"/>
        <c:axId val="2025183391"/>
      </c:barChart>
      <c:dateAx>
        <c:axId val="2025181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183391"/>
        <c:crosses val="autoZero"/>
        <c:auto val="0"/>
        <c:lblOffset val="100"/>
        <c:baseTimeUnit val="days"/>
        <c:majorUnit val="2"/>
        <c:majorTimeUnit val="days"/>
      </c:dateAx>
      <c:valAx>
        <c:axId val="2025183391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181311"/>
        <c:crosses val="autoZero"/>
        <c:crossBetween val="between"/>
        <c:majorUnit val="1.8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4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49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86ED0AB-6D79-4F37-BBA0-E5A8474015C3}" type="datetimeFigureOut">
              <a:rPr lang="ru-RU"/>
              <a:pPr>
                <a:defRPr/>
              </a:pPr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5868"/>
            <a:ext cx="5438775" cy="446842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7AC8A2-5046-4241-8B86-B6C5B5913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953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D6EC-2F84-4299-92A8-2D329C09839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5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9D6EC-2F84-4299-92A8-2D329C09839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2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6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1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0180" y="2484417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2133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92" y="5885717"/>
            <a:ext cx="3047073" cy="818987"/>
          </a:xfrm>
          <a:prstGeom prst="rect">
            <a:avLst/>
          </a:prstGeom>
        </p:spPr>
      </p:pic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40180" y="4104293"/>
            <a:ext cx="7872543" cy="39158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Наименование самостоятельного структурного подразделения</a:t>
            </a:r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180" y="4603422"/>
            <a:ext cx="3015367" cy="391583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ru-RU" dirty="0"/>
              <a:t>Январь 2022 год</a:t>
            </a:r>
          </a:p>
        </p:txBody>
      </p:sp>
    </p:spTree>
    <p:extLst>
      <p:ext uri="{BB962C8B-B14F-4D97-AF65-F5344CB8AC3E}">
        <p14:creationId xmlns:p14="http://schemas.microsoft.com/office/powerpoint/2010/main" val="1892919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18" y="1536511"/>
            <a:ext cx="8842977" cy="1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855" y="1046430"/>
            <a:ext cx="8842977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7618" y="4197529"/>
            <a:ext cx="8842977" cy="1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55" y="3684002"/>
            <a:ext cx="8842977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433554" y="1172633"/>
            <a:ext cx="50700" cy="206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1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433554" y="3811803"/>
            <a:ext cx="50700" cy="20592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1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4789F2AE-D6D8-A040-AFAF-490BB89D28D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5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5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33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09741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78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70683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9920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59FBA1A-9BA5-DA4D-ABE5-7D7CD481617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9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825" y="1642338"/>
            <a:ext cx="3096001" cy="15777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25" y="3358083"/>
            <a:ext cx="3096001" cy="1872000"/>
          </a:xfrm>
        </p:spPr>
        <p:txBody>
          <a:bodyPr anchor="t" anchorCtr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401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433730" y="1642337"/>
            <a:ext cx="50800" cy="3587751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1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090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5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028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1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FFFFFF">
                    <a:alpha val="0"/>
                  </a:srgbClr>
                </a:solidFill>
              </a:rPr>
              <a:pPr defTabSz="457189"/>
              <a:t>‹#›</a:t>
            </a:fld>
            <a:endParaRPr lang="ru-RU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7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2133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3255B48-C5EF-044C-B42C-365145C621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6" y="5885717"/>
            <a:ext cx="2640134" cy="6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3"/>
          <p:cNvSpPr>
            <a:spLocks noGrp="1"/>
          </p:cNvSpPr>
          <p:nvPr>
            <p:ph type="body" sz="quarter" idx="12"/>
          </p:nvPr>
        </p:nvSpPr>
        <p:spPr>
          <a:xfrm>
            <a:off x="457176" y="5434895"/>
            <a:ext cx="3015367" cy="391583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ru-RU" dirty="0"/>
              <a:t>Февраль 2021 год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175" y="4063407"/>
            <a:ext cx="7872543" cy="39158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Департамент общественных связей и маркетинговых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2593067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7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2133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FFFFFF">
                    <a:alpha val="0"/>
                  </a:srgbClr>
                </a:solidFill>
              </a:rPr>
              <a:pPr defTabSz="457189"/>
              <a:t>‹#›</a:t>
            </a:fld>
            <a:endParaRPr lang="ru-RU">
              <a:solidFill>
                <a:srgbClr val="FFFFFF">
                  <a:alpha val="0"/>
                </a:srgbClr>
              </a:solidFill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2"/>
          </p:nvPr>
        </p:nvSpPr>
        <p:spPr>
          <a:xfrm>
            <a:off x="457176" y="5434895"/>
            <a:ext cx="3015367" cy="391583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ru-RU" dirty="0"/>
              <a:t>Февраль 2021 год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175" y="4063407"/>
            <a:ext cx="7872543" cy="39158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Департамент общественных связей и маркетинговых коммуникаций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81093" y="2390629"/>
            <a:ext cx="9283102" cy="1622572"/>
            <a:chOff x="333064" y="1792971"/>
            <a:chExt cx="6426763" cy="121692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4571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092" y="5885717"/>
            <a:ext cx="3047073" cy="8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70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CC17A53-BB3F-F044-85B4-0B04A0DAB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433730" y="1712670"/>
            <a:ext cx="50800" cy="3587751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1314" y="1712670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3860" y="1737298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1314" y="2163774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3860" y="2188402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1314" y="2614878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2639506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1314" y="3065982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23860" y="3090610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1314" y="3517086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860" y="3541714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91314" y="3968190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860" y="3992818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1314" y="4419293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3860" y="4443922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91314" y="4870398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23860" y="4895026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1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7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2133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340180" y="4104293"/>
            <a:ext cx="7872543" cy="39158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Наименование самостоятельного структурного подразделения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81093" y="2390629"/>
            <a:ext cx="9283102" cy="1622572"/>
            <a:chOff x="333064" y="1792971"/>
            <a:chExt cx="6426763" cy="121692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D66149E-990B-2F4D-92F3-8343506E26B1}"/>
                </a:ext>
              </a:extLst>
            </p:cNvPr>
            <p:cNvSpPr/>
            <p:nvPr/>
          </p:nvSpPr>
          <p:spPr bwMode="auto">
            <a:xfrm>
              <a:off x="333064" y="1801018"/>
              <a:ext cx="45719" cy="1208882"/>
            </a:xfrm>
            <a:prstGeom prst="rect">
              <a:avLst/>
            </a:prstGeom>
            <a:solidFill>
              <a:srgbClr val="FFD1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801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3CA29B4C-90AF-0D41-86E1-20AF70C13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28" y="1792971"/>
              <a:ext cx="993099" cy="121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180" y="4603422"/>
            <a:ext cx="3015367" cy="391583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ru-RU" dirty="0"/>
              <a:t>Январь 2022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092" y="5885717"/>
            <a:ext cx="3047073" cy="8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70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295" y="3498471"/>
            <a:ext cx="7484400" cy="360000"/>
          </a:xfrm>
        </p:spPr>
        <p:txBody>
          <a:bodyPr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67" b="1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dirty="0"/>
              <a:t>ВРЕЗКА ИЛИ ПОДЗАГОЛОВОК ВТОРОГО УРОВНЯ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80073A-20CC-FB41-9AF5-73723C37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E397EC-729F-714E-9BBC-6CA1A5DF9CD2}"/>
              </a:ext>
            </a:extLst>
          </p:cNvPr>
          <p:cNvSpPr/>
          <p:nvPr userDrawn="1"/>
        </p:nvSpPr>
        <p:spPr>
          <a:xfrm>
            <a:off x="440140" y="2649049"/>
            <a:ext cx="50800" cy="122396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9" rIns="87915" bIns="43959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D10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D49B8E-535C-3041-B222-C6F7FDEA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294" y="2637000"/>
            <a:ext cx="7484399" cy="804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 ИЛИ ПОДЗАГОЛОВОК ПЕРВОГО УРОВНЯ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4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930" y="1184356"/>
            <a:ext cx="9113636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9FEC551-C54B-3D48-92BB-DD4BECE2A838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03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930" y="1184356"/>
            <a:ext cx="9113636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8113" y="6084533"/>
            <a:ext cx="6946553" cy="198000"/>
          </a:xfrm>
        </p:spPr>
        <p:txBody>
          <a:bodyPr>
            <a:no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8113" y="6338313"/>
            <a:ext cx="6946553" cy="190800"/>
          </a:xfrm>
        </p:spPr>
        <p:txBody>
          <a:bodyPr>
            <a:no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3C3D5E-1C95-9944-9F89-E643E865A32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132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125" y="1184355"/>
            <a:ext cx="8860439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433730" y="1178736"/>
            <a:ext cx="50800" cy="470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1FA568-DBA6-504E-A3FA-905D83C1DE0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91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2" y="1536805"/>
            <a:ext cx="4407000" cy="436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29" y="1046724"/>
            <a:ext cx="4407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047640" y="1536805"/>
            <a:ext cx="4407000" cy="436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6877" y="1046724"/>
            <a:ext cx="4407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72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618" y="1536511"/>
            <a:ext cx="8842977" cy="1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855" y="1046430"/>
            <a:ext cx="8842977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7618" y="4197529"/>
            <a:ext cx="8842977" cy="16800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55" y="3684002"/>
            <a:ext cx="8842977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433554" y="1172633"/>
            <a:ext cx="50700" cy="206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433554" y="3811803"/>
            <a:ext cx="50700" cy="20592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4789F2AE-D6D8-A040-AFAF-490BB89D28D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96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5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33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09741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78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70683" y="1536805"/>
            <a:ext cx="2844000" cy="436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9920" y="1046724"/>
            <a:ext cx="2844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559FBA1A-9BA5-DA4D-ABE5-7D7CD4816171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985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825" y="1642338"/>
            <a:ext cx="3096001" cy="15777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825" y="3358083"/>
            <a:ext cx="3096001" cy="1872000"/>
          </a:xfrm>
        </p:spPr>
        <p:txBody>
          <a:bodyPr anchor="t" anchorCtr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401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433730" y="1642337"/>
            <a:ext cx="50800" cy="3587751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11BADCA-C8E8-7548-AB82-0330DB3A91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9" y="6116453"/>
            <a:ext cx="1215263" cy="48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1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147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8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ACC17A53-BB3F-F044-85B4-0B04A0DAB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433730" y="1712670"/>
            <a:ext cx="50800" cy="3587751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1314" y="1712670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3860" y="1737298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1314" y="2163774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23860" y="2188402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91314" y="2614878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3860" y="2639506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1314" y="3065982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23860" y="3090610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91314" y="3517086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860" y="3541714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91314" y="3968190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23860" y="3992818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1314" y="4419293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3860" y="4443922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91314" y="4870398"/>
            <a:ext cx="7124360" cy="384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23860" y="4895026"/>
            <a:ext cx="1419704" cy="35975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CB890430-4F5C-C24B-98DC-DD7474DBA18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7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295" y="3498471"/>
            <a:ext cx="7484400" cy="360000"/>
          </a:xfrm>
        </p:spPr>
        <p:txBody>
          <a:bodyPr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67" b="1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dirty="0"/>
              <a:t>ВРЕЗКА ИЛИ ПОДЗАГОЛОВОК ВТОРОГО УРОВНЯ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80073A-20CC-FB41-9AF5-73723C37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E397EC-729F-714E-9BBC-6CA1A5DF9CD2}"/>
              </a:ext>
            </a:extLst>
          </p:cNvPr>
          <p:cNvSpPr/>
          <p:nvPr userDrawn="1"/>
        </p:nvSpPr>
        <p:spPr>
          <a:xfrm>
            <a:off x="440140" y="2649049"/>
            <a:ext cx="50800" cy="122396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9" rIns="87915" bIns="43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1">
              <a:solidFill>
                <a:srgbClr val="FFD105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D49B8E-535C-3041-B222-C6F7FDEA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294" y="2637000"/>
            <a:ext cx="7484399" cy="804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 ИЛИ ПОДЗАГОЛОВОК ПЕРВОГО УРОВНЯ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780073A-20CC-FB41-9AF5-73723C372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E397EC-729F-714E-9BBC-6CA1A5DF9CD2}"/>
              </a:ext>
            </a:extLst>
          </p:cNvPr>
          <p:cNvSpPr/>
          <p:nvPr userDrawn="1"/>
        </p:nvSpPr>
        <p:spPr>
          <a:xfrm>
            <a:off x="440140" y="834100"/>
            <a:ext cx="50800" cy="122396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9" rIns="87915" bIns="4395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1">
              <a:solidFill>
                <a:srgbClr val="FFD105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ED49B8E-535C-3041-B222-C6F7FDEA6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294" y="822051"/>
            <a:ext cx="7484399" cy="8047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 ИЛИ ПОДЗАГОЛОВОК ПЕРВОГО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26667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930" y="1184356"/>
            <a:ext cx="9113636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C9FEC551-C54B-3D48-92BB-DD4BECE2A838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25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930" y="1184356"/>
            <a:ext cx="9113636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8113" y="6084533"/>
            <a:ext cx="6946553" cy="198000"/>
          </a:xfrm>
        </p:spPr>
        <p:txBody>
          <a:bodyPr>
            <a:no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8113" y="6338313"/>
            <a:ext cx="6946553" cy="190800"/>
          </a:xfrm>
        </p:spPr>
        <p:txBody>
          <a:bodyPr>
            <a:noAutofit/>
          </a:bodyPr>
          <a:lstStyle>
            <a:lvl1pPr marL="0" indent="0">
              <a:buNone/>
              <a:defRPr sz="1067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3C3D5E-1C95-9944-9F89-E643E865A32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125" y="1184355"/>
            <a:ext cx="8860439" cy="470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433730" y="1178736"/>
            <a:ext cx="50800" cy="4704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1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31FA568-DBA6-504E-A3FA-905D83C1DE0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6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492" y="1536805"/>
            <a:ext cx="4407000" cy="436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33">
                <a:solidFill>
                  <a:schemeClr val="tx1"/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29" y="1046724"/>
            <a:ext cx="4407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047640" y="1536805"/>
            <a:ext cx="4407000" cy="436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6877" y="1046724"/>
            <a:ext cx="4407000" cy="4143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879312"/>
            <a:ext cx="9945935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729" y="6085427"/>
            <a:ext cx="2461174" cy="6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05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6.e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9750206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9" imgW="360" imgH="360" progId="TCLayout.ActiveDocument.1">
                  <p:embed/>
                </p:oleObj>
              </mc:Choice>
              <mc:Fallback>
                <p:oleObj name="Слайд think-cell" r:id="rId19" imgW="360" imgH="360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931" y="211769"/>
            <a:ext cx="9110664" cy="50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72632"/>
            <a:ext cx="9110664" cy="47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2" y="647488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172" y="6434440"/>
            <a:ext cx="757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4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3" r:id="rId14"/>
    <p:sldLayoutId id="2147483702" r:id="rId15"/>
    <p:sldLayoutId id="2147483706" r:id="rId16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9" indent="-230389" algn="l" defTabSz="914354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SzPct val="110000"/>
        <a:buFontTx/>
        <a:buBlip>
          <a:blip r:embed="rId21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76" indent="-230389" algn="l" defTabSz="914354" rtl="0" eaLnBrk="1" latinLnBrk="0" hangingPunct="1">
        <a:lnSpc>
          <a:spcPct val="100000"/>
        </a:lnSpc>
        <a:spcBef>
          <a:spcPts val="267"/>
        </a:spcBef>
        <a:buClr>
          <a:srgbClr val="448A18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91165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1554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120000"/>
        <a:buFont typeface="Системный шрифт, обычный"/>
        <a:buChar char="⁃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42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60000"/>
        <a:buFont typeface=".Lucida Grande UI Regular"/>
        <a:buChar char="◆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511616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16" imgW="381" imgH="381" progId="TCLayout.ActiveDocument.1">
                  <p:embed/>
                </p:oleObj>
              </mc:Choice>
              <mc:Fallback>
                <p:oleObj name="Слайд think-cell" r:id="rId16" imgW="381" imgH="38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931" y="211769"/>
            <a:ext cx="9110664" cy="50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72632"/>
            <a:ext cx="9110664" cy="47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02" y="647488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defTabSz="457189"/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9172" y="6434440"/>
            <a:ext cx="7578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 b="1">
                <a:solidFill>
                  <a:srgbClr val="448A18"/>
                </a:solidFill>
              </a:defRPr>
            </a:lvl1pPr>
          </a:lstStyle>
          <a:p>
            <a:pPr defTabSz="457189"/>
            <a:fld id="{51036E43-BD2F-D44D-850A-5FFB25242708}" type="slidenum">
              <a:rPr lang="ru-RU" smtClean="0"/>
              <a:pPr defTabSz="457189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3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705" r:id="rId13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1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9" indent="-230389" algn="l" defTabSz="914354" rtl="0" eaLnBrk="1" latinLnBrk="0" hangingPunct="1">
        <a:lnSpc>
          <a:spcPct val="100000"/>
        </a:lnSpc>
        <a:spcBef>
          <a:spcPts val="400"/>
        </a:spcBef>
        <a:buClr>
          <a:schemeClr val="accent4"/>
        </a:buClr>
        <a:buSzPct val="110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76" indent="-230389" algn="l" defTabSz="914354" rtl="0" eaLnBrk="1" latinLnBrk="0" hangingPunct="1">
        <a:lnSpc>
          <a:spcPct val="100000"/>
        </a:lnSpc>
        <a:spcBef>
          <a:spcPts val="267"/>
        </a:spcBef>
        <a:buClr>
          <a:srgbClr val="448A18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1165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21554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120000"/>
        <a:buFont typeface="Системный шрифт, обычный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42" indent="-230389" algn="l" defTabSz="914354" rtl="0" eaLnBrk="1" latinLnBrk="0" hangingPunct="1">
        <a:lnSpc>
          <a:spcPct val="100000"/>
        </a:lnSpc>
        <a:spcBef>
          <a:spcPts val="400"/>
        </a:spcBef>
        <a:buClr>
          <a:srgbClr val="448A18"/>
        </a:buClr>
        <a:buSzPct val="60000"/>
        <a:buFont typeface=".Lucida Grande UI Regular"/>
        <a:buChar char="◆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tags" Target="../tags/tag10.xml"/><Relationship Id="rId16" Type="http://schemas.openxmlformats.org/officeDocument/2006/relationships/image" Target="../media/image33.svg"/><Relationship Id="rId1" Type="http://schemas.openxmlformats.org/officeDocument/2006/relationships/tags" Target="../tags/tag9.xml"/><Relationship Id="rId6" Type="http://schemas.openxmlformats.org/officeDocument/2006/relationships/image" Target="../media/image23.e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10" Type="http://schemas.openxmlformats.org/officeDocument/2006/relationships/chart" Target="../charts/chart19.xml"/><Relationship Id="rId4" Type="http://schemas.openxmlformats.org/officeDocument/2006/relationships/oleObject" Target="../embeddings/oleObject8.bin"/><Relationship Id="rId9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9.bin"/><Relationship Id="rId9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chart" Target="../charts/chart23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notesSlide" Target="../notesSlides/notesSlide6.xml"/><Relationship Id="rId7" Type="http://schemas.openxmlformats.org/officeDocument/2006/relationships/chart" Target="../charts/chart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11.bin"/><Relationship Id="rId9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3.bin"/><Relationship Id="rId4" Type="http://schemas.openxmlformats.org/officeDocument/2006/relationships/chart" Target="../charts/char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DalnovLibitum" TargetMode="External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3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tags" Target="../tags/tag20.xml"/><Relationship Id="rId16" Type="http://schemas.openxmlformats.org/officeDocument/2006/relationships/image" Target="../media/image49.svg"/><Relationship Id="rId1" Type="http://schemas.openxmlformats.org/officeDocument/2006/relationships/tags" Target="../tags/tag19.xml"/><Relationship Id="rId6" Type="http://schemas.openxmlformats.org/officeDocument/2006/relationships/image" Target="../media/image23.e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8.png"/><Relationship Id="rId10" Type="http://schemas.openxmlformats.org/officeDocument/2006/relationships/hyperlink" Target="https://www.agroinvestor.ru/column/andrey-dalnov/page/1/" TargetMode="External"/><Relationship Id="rId4" Type="http://schemas.openxmlformats.org/officeDocument/2006/relationships/notesSlide" Target="../notesSlides/notesSlide10.xml"/><Relationship Id="rId9" Type="http://schemas.openxmlformats.org/officeDocument/2006/relationships/hyperlink" Target="https://t.me/agroinosmi" TargetMode="External"/><Relationship Id="rId14" Type="http://schemas.openxmlformats.org/officeDocument/2006/relationships/image" Target="../media/image4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groinosmi/458" TargetMode="External"/><Relationship Id="rId3" Type="http://schemas.openxmlformats.org/officeDocument/2006/relationships/oleObject" Target="../embeddings/oleObject5.bin"/><Relationship Id="rId7" Type="http://schemas.openxmlformats.org/officeDocument/2006/relationships/hyperlink" Target="https://www.bloomberg.com/news/articles/2022-08-09/domino-s-pizza-leaves-italy-as-traditional-margherita-win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hyperlink" Target="https://www.ft.com/content/bbf3bf4b-7ef0-4715-8ade-aacf0679ae60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theguardian.com/world/2022/aug/10/dominos-retreats-from-italy-having-failed-to-conquer-the-home-of-the-pizza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одного шедевра: апокалиптическая гравюра Дюрера «Четыре всадника» -  среди хаоса и ужаса конца света все же есть проблеск надежды - RadioVan.fm">
            <a:extLst>
              <a:ext uri="{FF2B5EF4-FFF2-40B4-BE49-F238E27FC236}">
                <a16:creationId xmlns:a16="http://schemas.microsoft.com/office/drawing/2014/main" id="{5F9BD43F-45D9-D188-4A20-ECC531EB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59"/>
            <a:ext cx="9939383" cy="68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20158B-8FAB-8F3C-5BBB-5288FF75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929754" y="585858"/>
            <a:ext cx="1631760" cy="390203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15751-A3B2-2F4F-4B76-FF355CF5BD91}"/>
              </a:ext>
            </a:extLst>
          </p:cNvPr>
          <p:cNvSpPr/>
          <p:nvPr/>
        </p:nvSpPr>
        <p:spPr>
          <a:xfrm>
            <a:off x="-11875" y="2428875"/>
            <a:ext cx="7929749" cy="19763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9E8EC4D-50D6-2FB5-2A2F-A14673A76E52}"/>
              </a:ext>
            </a:extLst>
          </p:cNvPr>
          <p:cNvSpPr txBox="1">
            <a:spLocks/>
          </p:cNvSpPr>
          <p:nvPr/>
        </p:nvSpPr>
        <p:spPr>
          <a:xfrm>
            <a:off x="677978" y="3008294"/>
            <a:ext cx="6637222" cy="50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3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200" dirty="0"/>
              <a:t>ВСАДНИКИ АПОКАЛИПСИСА СОВРЕМЕННОГО РИТЕЙЛА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82F8C5-7042-6F01-DB66-9794C34992A1}"/>
              </a:ext>
            </a:extLst>
          </p:cNvPr>
          <p:cNvSpPr/>
          <p:nvPr/>
        </p:nvSpPr>
        <p:spPr>
          <a:xfrm>
            <a:off x="8029574" y="2428875"/>
            <a:ext cx="360000" cy="197633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2CE968-7368-5F11-8C9C-B451A9F995A4}"/>
              </a:ext>
            </a:extLst>
          </p:cNvPr>
          <p:cNvSpPr/>
          <p:nvPr/>
        </p:nvSpPr>
        <p:spPr>
          <a:xfrm>
            <a:off x="8553355" y="2428875"/>
            <a:ext cx="144000" cy="197633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DB5107-AF82-865E-63DC-BD7F162EA162}"/>
              </a:ext>
            </a:extLst>
          </p:cNvPr>
          <p:cNvSpPr/>
          <p:nvPr/>
        </p:nvSpPr>
        <p:spPr>
          <a:xfrm>
            <a:off x="8810806" y="2428875"/>
            <a:ext cx="144000" cy="1976339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F3326C-02C5-A8AC-BAD8-361AEA072C49}"/>
              </a:ext>
            </a:extLst>
          </p:cNvPr>
          <p:cNvSpPr/>
          <p:nvPr/>
        </p:nvSpPr>
        <p:spPr>
          <a:xfrm>
            <a:off x="9068257" y="2428875"/>
            <a:ext cx="836797" cy="197633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A4C4FC-9ED0-3590-ECF0-3BB72F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3845" y="7124363"/>
            <a:ext cx="757857" cy="365125"/>
          </a:xfrm>
        </p:spPr>
        <p:txBody>
          <a:bodyPr/>
          <a:lstStyle/>
          <a:p>
            <a:fld id="{2ED1F5AC-8BCF-47A8-836D-3592B251045E}" type="slidenum">
              <a:rPr lang="ru-RU" sz="1400" smtClean="0">
                <a:solidFill>
                  <a:schemeClr val="bg1"/>
                </a:solidFill>
              </a:rPr>
              <a:t>0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8F5DD419-696F-8974-5AEC-1B6C7C771952}"/>
              </a:ext>
            </a:extLst>
          </p:cNvPr>
          <p:cNvSpPr txBox="1">
            <a:spLocks/>
          </p:cNvSpPr>
          <p:nvPr/>
        </p:nvSpPr>
        <p:spPr>
          <a:xfrm>
            <a:off x="683317" y="3703644"/>
            <a:ext cx="7265988" cy="39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389" indent="-2303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10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776" indent="-230389" algn="l" defTabSz="914354" rtl="0" eaLnBrk="1" latinLnBrk="0" hangingPunct="1">
              <a:lnSpc>
                <a:spcPct val="100000"/>
              </a:lnSpc>
              <a:spcBef>
                <a:spcPts val="267"/>
              </a:spcBef>
              <a:buClr>
                <a:srgbClr val="448A18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165" indent="-2303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554" indent="-2303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942" indent="-230389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7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ru-RU" sz="1400"/>
              <a:t>ЦЕНТР ОТРАСЛЕВОЙ ЭКСПЕРТИЗЫ</a:t>
            </a: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8E19BE8-0C7C-0AD4-B00A-4544772E9236}"/>
              </a:ext>
            </a:extLst>
          </p:cNvPr>
          <p:cNvCxnSpPr/>
          <p:nvPr/>
        </p:nvCxnSpPr>
        <p:spPr>
          <a:xfrm>
            <a:off x="782748" y="3525178"/>
            <a:ext cx="64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36C34B-987C-CF80-69FE-F037AD998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68" y="220478"/>
            <a:ext cx="9110664" cy="504000"/>
          </a:xfrm>
        </p:spPr>
        <p:txBody>
          <a:bodyPr>
            <a:normAutofit/>
          </a:bodyPr>
          <a:lstStyle/>
          <a:p>
            <a:r>
              <a:rPr lang="ru-RU" sz="1600" dirty="0"/>
              <a:t>ПРЕДЛОЖЕНИЕ БАЗОВЫХ ПРОДУКТОВ РАСТЕНИЕВОДСТВА СНИЖАЕТСЯ (МИР)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9BE3C754-BDD9-1B9F-0188-3A2C251F3C1E}"/>
              </a:ext>
            </a:extLst>
          </p:cNvPr>
          <p:cNvGraphicFramePr>
            <a:graphicFrameLocks/>
          </p:cNvGraphicFramePr>
          <p:nvPr/>
        </p:nvGraphicFramePr>
        <p:xfrm>
          <a:off x="180880" y="1623288"/>
          <a:ext cx="4608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AF77865-9B89-0B7B-A267-A2580535673E}"/>
              </a:ext>
            </a:extLst>
          </p:cNvPr>
          <p:cNvGraphicFramePr>
            <a:graphicFrameLocks/>
          </p:cNvGraphicFramePr>
          <p:nvPr/>
        </p:nvGraphicFramePr>
        <p:xfrm>
          <a:off x="5020312" y="1747683"/>
          <a:ext cx="4608000" cy="187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3ACEDA5-4252-BE14-1B2C-627372D16168}"/>
              </a:ext>
            </a:extLst>
          </p:cNvPr>
          <p:cNvGraphicFramePr>
            <a:graphicFrameLocks/>
          </p:cNvGraphicFramePr>
          <p:nvPr/>
        </p:nvGraphicFramePr>
        <p:xfrm>
          <a:off x="198810" y="4234905"/>
          <a:ext cx="4608000" cy="187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716F0EC-01D5-B2C1-B0A1-804326BAB085}"/>
              </a:ext>
            </a:extLst>
          </p:cNvPr>
          <p:cNvGraphicFramePr>
            <a:graphicFrameLocks/>
          </p:cNvGraphicFramePr>
          <p:nvPr/>
        </p:nvGraphicFramePr>
        <p:xfrm>
          <a:off x="5072296" y="4234003"/>
          <a:ext cx="4556015" cy="187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336605C-C4E9-1D59-8F62-FE16269FC506}"/>
              </a:ext>
            </a:extLst>
          </p:cNvPr>
          <p:cNvGrpSpPr/>
          <p:nvPr/>
        </p:nvGrpSpPr>
        <p:grpSpPr>
          <a:xfrm>
            <a:off x="252600" y="1281984"/>
            <a:ext cx="4426976" cy="346953"/>
            <a:chOff x="252600" y="1281984"/>
            <a:chExt cx="4426976" cy="34695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05523AF-64D8-8249-64EC-8D42800C3388}"/>
                </a:ext>
              </a:extLst>
            </p:cNvPr>
            <p:cNvSpPr/>
            <p:nvPr/>
          </p:nvSpPr>
          <p:spPr>
            <a:xfrm>
              <a:off x="252600" y="1281984"/>
              <a:ext cx="13324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Сахар,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99BD7D9-1F9B-654C-DC2E-07E30233EBA8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ABBBF9F-6CA4-5BC0-476B-6295662C09F7}"/>
              </a:ext>
            </a:extLst>
          </p:cNvPr>
          <p:cNvGrpSpPr/>
          <p:nvPr/>
        </p:nvGrpSpPr>
        <p:grpSpPr>
          <a:xfrm>
            <a:off x="5103378" y="1281984"/>
            <a:ext cx="4426976" cy="346953"/>
            <a:chOff x="252600" y="1281984"/>
            <a:chExt cx="4426976" cy="34695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DDDC9451-C0E9-57F5-0285-C3B40563DF56}"/>
                </a:ext>
              </a:extLst>
            </p:cNvPr>
            <p:cNvSpPr/>
            <p:nvPr/>
          </p:nvSpPr>
          <p:spPr>
            <a:xfrm>
              <a:off x="252600" y="1281984"/>
              <a:ext cx="15824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Пшеница,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9267AA4A-CE4E-D9DA-4116-67B202ED2F74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EF1F80F-1388-BD44-CA8E-F6B453AA8CBF}"/>
              </a:ext>
            </a:extLst>
          </p:cNvPr>
          <p:cNvGrpSpPr/>
          <p:nvPr/>
        </p:nvGrpSpPr>
        <p:grpSpPr>
          <a:xfrm>
            <a:off x="252600" y="3747278"/>
            <a:ext cx="4426976" cy="346953"/>
            <a:chOff x="252600" y="1281984"/>
            <a:chExt cx="4426976" cy="34695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B49E271-64D9-2F66-2242-96E87B1BC70B}"/>
                </a:ext>
              </a:extLst>
            </p:cNvPr>
            <p:cNvSpPr/>
            <p:nvPr/>
          </p:nvSpPr>
          <p:spPr>
            <a:xfrm>
              <a:off x="252600" y="1281984"/>
              <a:ext cx="26308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Растительные масла,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л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9AAA559-B57C-87E2-EF9A-95A5C13DBBA5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6F2EF45-8C60-1B79-D940-C31BA69C8859}"/>
              </a:ext>
            </a:extLst>
          </p:cNvPr>
          <p:cNvGrpSpPr/>
          <p:nvPr/>
        </p:nvGrpSpPr>
        <p:grpSpPr>
          <a:xfrm>
            <a:off x="5103378" y="3747278"/>
            <a:ext cx="4426976" cy="346953"/>
            <a:chOff x="252600" y="1281984"/>
            <a:chExt cx="4426976" cy="346953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23FB354-D257-19F7-2E4A-C682EF51D336}"/>
                </a:ext>
              </a:extLst>
            </p:cNvPr>
            <p:cNvSpPr/>
            <p:nvPr/>
          </p:nvSpPr>
          <p:spPr>
            <a:xfrm>
              <a:off x="252600" y="1281984"/>
              <a:ext cx="27222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Подсолнечное масло,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л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99842145-DE56-81D6-A64F-0930F6EB21A4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FB4E6CA3-66E1-8DF8-1B31-DB3741EE2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9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0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551460D-5779-E143-20EF-86C25851D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56" y="225624"/>
            <a:ext cx="9110664" cy="504000"/>
          </a:xfrm>
        </p:spPr>
        <p:txBody>
          <a:bodyPr>
            <a:noAutofit/>
          </a:bodyPr>
          <a:lstStyle/>
          <a:p>
            <a:r>
              <a:rPr lang="ru-RU" sz="1600" dirty="0"/>
              <a:t>ПРЕДЛОЖЕНИЕ ОСНОВНЫХ ВИДОВ МЯСА СНИЖАЕТСЯ. МОЛОКОЕМКИХ ПРОДУКТОВ – СТАГНИРУЕТ (МИР)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3FDA441-5C5F-B641-1F41-FE48688B22BB}"/>
              </a:ext>
            </a:extLst>
          </p:cNvPr>
          <p:cNvGraphicFramePr>
            <a:graphicFrameLocks/>
          </p:cNvGraphicFramePr>
          <p:nvPr/>
        </p:nvGraphicFramePr>
        <p:xfrm>
          <a:off x="5041032" y="1568979"/>
          <a:ext cx="4536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2D2116B-BC7E-1FDE-2D05-9DBE73446667}"/>
              </a:ext>
            </a:extLst>
          </p:cNvPr>
          <p:cNvGraphicFramePr>
            <a:graphicFrameLocks/>
          </p:cNvGraphicFramePr>
          <p:nvPr/>
        </p:nvGraphicFramePr>
        <p:xfrm>
          <a:off x="229091" y="3982317"/>
          <a:ext cx="4535999" cy="20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CD95630-3944-62B3-EFAC-FCBE30A9BC30}"/>
              </a:ext>
            </a:extLst>
          </p:cNvPr>
          <p:cNvGraphicFramePr>
            <a:graphicFrameLocks/>
          </p:cNvGraphicFramePr>
          <p:nvPr/>
        </p:nvGraphicFramePr>
        <p:xfrm>
          <a:off x="5056389" y="4242963"/>
          <a:ext cx="4535999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40CC732-2C6A-8864-1AD6-6C2534444CB7}"/>
              </a:ext>
            </a:extLst>
          </p:cNvPr>
          <p:cNvGraphicFramePr>
            <a:graphicFrameLocks/>
          </p:cNvGraphicFramePr>
          <p:nvPr/>
        </p:nvGraphicFramePr>
        <p:xfrm>
          <a:off x="249874" y="1636941"/>
          <a:ext cx="4536000" cy="192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E4E1EEE-D889-0C19-72BC-99DC680858D7}"/>
              </a:ext>
            </a:extLst>
          </p:cNvPr>
          <p:cNvGrpSpPr/>
          <p:nvPr/>
        </p:nvGrpSpPr>
        <p:grpSpPr>
          <a:xfrm>
            <a:off x="252600" y="1281984"/>
            <a:ext cx="4426976" cy="346953"/>
            <a:chOff x="252600" y="1281984"/>
            <a:chExt cx="4426976" cy="34695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8D4164C-0E3B-3EDD-7A95-140CA1791173}"/>
                </a:ext>
              </a:extLst>
            </p:cNvPr>
            <p:cNvSpPr/>
            <p:nvPr/>
          </p:nvSpPr>
          <p:spPr>
            <a:xfrm>
              <a:off x="252600" y="1281984"/>
              <a:ext cx="16321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Говядина,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53768A4-7001-7C8E-2643-033D2E738975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51AF0AD-6FED-0D02-CA5E-DD78790FCC3D}"/>
              </a:ext>
            </a:extLst>
          </p:cNvPr>
          <p:cNvGrpSpPr/>
          <p:nvPr/>
        </p:nvGrpSpPr>
        <p:grpSpPr>
          <a:xfrm>
            <a:off x="5103378" y="1281984"/>
            <a:ext cx="4426976" cy="346953"/>
            <a:chOff x="252600" y="1281984"/>
            <a:chExt cx="4426976" cy="346953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445F1EE-59FA-66CC-A60F-17433633BCBC}"/>
                </a:ext>
              </a:extLst>
            </p:cNvPr>
            <p:cNvSpPr/>
            <p:nvPr/>
          </p:nvSpPr>
          <p:spPr>
            <a:xfrm>
              <a:off x="252600" y="1281984"/>
              <a:ext cx="15536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Свинина,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FD702B37-BFB7-39E1-F010-083C983B2327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0D8AD3-1E72-3DA0-DDC7-F715FA24159E}"/>
              </a:ext>
            </a:extLst>
          </p:cNvPr>
          <p:cNvGrpSpPr/>
          <p:nvPr/>
        </p:nvGrpSpPr>
        <p:grpSpPr>
          <a:xfrm>
            <a:off x="252600" y="3747278"/>
            <a:ext cx="4426976" cy="346953"/>
            <a:chOff x="252600" y="1281984"/>
            <a:chExt cx="4426976" cy="34695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BD321D6-0586-A957-184E-6D8740B23B65}"/>
                </a:ext>
              </a:extLst>
            </p:cNvPr>
            <p:cNvSpPr/>
            <p:nvPr/>
          </p:nvSpPr>
          <p:spPr>
            <a:xfrm>
              <a:off x="252600" y="1281984"/>
              <a:ext cx="14125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Курица,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чел</a:t>
              </a: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CB4B9CEA-E851-A85D-80FE-03F505B3587D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8DA5172-3A9D-8680-6985-3185AB404C75}"/>
              </a:ext>
            </a:extLst>
          </p:cNvPr>
          <p:cNvGrpSpPr/>
          <p:nvPr/>
        </p:nvGrpSpPr>
        <p:grpSpPr>
          <a:xfrm>
            <a:off x="5103378" y="3747278"/>
            <a:ext cx="4426976" cy="346953"/>
            <a:chOff x="252600" y="1281984"/>
            <a:chExt cx="4426976" cy="34695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B286F13-9859-2B13-B813-239EEA855807}"/>
                </a:ext>
              </a:extLst>
            </p:cNvPr>
            <p:cNvSpPr/>
            <p:nvPr/>
          </p:nvSpPr>
          <p:spPr>
            <a:xfrm>
              <a:off x="252600" y="1281984"/>
              <a:ext cx="11673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j-lt"/>
                </a:rPr>
                <a:t>Сыр, </a:t>
              </a:r>
              <a:r>
                <a:rPr lang="ru-RU" sz="1400" kern="0" dirty="0">
                  <a:solidFill>
                    <a:prstClr val="black"/>
                  </a:solidFill>
                  <a:latin typeface="+mj-lt"/>
                </a:rPr>
                <a:t>кг</a:t>
              </a:r>
              <a:r>
                <a:rPr lang="en-US" sz="1400" kern="0" dirty="0">
                  <a:solidFill>
                    <a:prstClr val="black"/>
                  </a:solidFill>
                  <a:latin typeface="+mj-lt"/>
                </a:rPr>
                <a:t>/</a:t>
              </a:r>
              <a:r>
                <a:rPr lang="ru-RU" sz="1400" kern="0" dirty="0">
                  <a:solidFill>
                    <a:prstClr val="black"/>
                  </a:solidFill>
                  <a:latin typeface="+mj-lt"/>
                </a:rPr>
                <a:t>чел</a:t>
              </a: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5EB5D74-7442-1BF5-686C-CB337B0B6D0E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433508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C2702032-C0DD-603C-385A-CFF583142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10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9E6F0A-993F-4D3A-B093-E2249A1F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" y="222160"/>
            <a:ext cx="9110664" cy="504000"/>
          </a:xfrm>
        </p:spPr>
        <p:txBody>
          <a:bodyPr>
            <a:noAutofit/>
          </a:bodyPr>
          <a:lstStyle/>
          <a:p>
            <a:r>
              <a:rPr lang="ru-RU" sz="1400" dirty="0"/>
              <a:t>ИЗМЕНЕНИЕ КЛИМАТА</a:t>
            </a:r>
            <a:r>
              <a:rPr lang="en-US" sz="1400" dirty="0"/>
              <a:t> </a:t>
            </a:r>
            <a:r>
              <a:rPr lang="ru-RU" sz="1400" dirty="0"/>
              <a:t>СОКРАЩАЕТ МИРОВОЕ ПРОИЗВОДСТВО И СТИМУЛИРУЕТ ЭКСПОРТ ИЗ РФ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B0E0F0-511B-461F-9D29-522924B4D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611" r="32118" b="-611"/>
          <a:stretch/>
        </p:blipFill>
        <p:spPr bwMode="auto">
          <a:xfrm>
            <a:off x="317489" y="2113134"/>
            <a:ext cx="2071747" cy="2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D2C7-B83A-4966-AE0C-96F2B6569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116" r="26366" b="3988"/>
          <a:stretch/>
        </p:blipFill>
        <p:spPr bwMode="auto">
          <a:xfrm>
            <a:off x="4730329" y="2122264"/>
            <a:ext cx="2126551" cy="21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>
            <a:extLst>
              <a:ext uri="{FF2B5EF4-FFF2-40B4-BE49-F238E27FC236}">
                <a16:creationId xmlns:a16="http://schemas.microsoft.com/office/drawing/2014/main" id="{84966269-2D46-446B-AF07-A848F7F9F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3157" r="26562" b="1634"/>
          <a:stretch/>
        </p:blipFill>
        <p:spPr bwMode="auto">
          <a:xfrm>
            <a:off x="2469535" y="2113134"/>
            <a:ext cx="2124072" cy="21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5B3B6E-CB99-433D-83BE-EAB4C0285BF2}"/>
              </a:ext>
            </a:extLst>
          </p:cNvPr>
          <p:cNvSpPr txBox="1"/>
          <p:nvPr/>
        </p:nvSpPr>
        <p:spPr>
          <a:xfrm>
            <a:off x="248826" y="1786964"/>
            <a:ext cx="1706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+mn-lt"/>
              </a:rPr>
              <a:t>Северная Америка</a:t>
            </a:r>
            <a:endParaRPr lang="ru-RU" sz="1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29C94-2BC0-41E2-9A3C-F08D4A24FB77}"/>
              </a:ext>
            </a:extLst>
          </p:cNvPr>
          <p:cNvSpPr txBox="1"/>
          <p:nvPr/>
        </p:nvSpPr>
        <p:spPr>
          <a:xfrm>
            <a:off x="2482978" y="1786964"/>
            <a:ext cx="1706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+mn-lt"/>
              </a:rPr>
              <a:t>Африка</a:t>
            </a:r>
            <a:endParaRPr lang="ru-RU" sz="1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84B2D4-632E-477C-8A1D-54FED4B22F85}"/>
              </a:ext>
            </a:extLst>
          </p:cNvPr>
          <p:cNvSpPr txBox="1"/>
          <p:nvPr/>
        </p:nvSpPr>
        <p:spPr>
          <a:xfrm>
            <a:off x="4683895" y="1786964"/>
            <a:ext cx="1706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+mn-lt"/>
              </a:rPr>
              <a:t>Европа</a:t>
            </a:r>
            <a:endParaRPr lang="ru-RU" sz="1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0902" name="Picture 6">
            <a:extLst>
              <a:ext uri="{FF2B5EF4-FFF2-40B4-BE49-F238E27FC236}">
                <a16:creationId xmlns:a16="http://schemas.microsoft.com/office/drawing/2014/main" id="{21FF6F95-A488-44D0-A401-80D37A3FF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r="15529"/>
          <a:stretch/>
        </p:blipFill>
        <p:spPr bwMode="auto">
          <a:xfrm>
            <a:off x="7025990" y="2113134"/>
            <a:ext cx="2625037" cy="214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4EB76E-9163-45B3-BC2C-3D57B23373F8}"/>
              </a:ext>
            </a:extLst>
          </p:cNvPr>
          <p:cNvCxnSpPr>
            <a:cxnSpLocks/>
          </p:cNvCxnSpPr>
          <p:nvPr/>
        </p:nvCxnSpPr>
        <p:spPr>
          <a:xfrm rot="5400000" flipV="1">
            <a:off x="1415353" y="3180759"/>
            <a:ext cx="21352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6CFFC54-C6C1-46FC-B62C-7A29DC34D1AB}"/>
              </a:ext>
            </a:extLst>
          </p:cNvPr>
          <p:cNvCxnSpPr>
            <a:cxnSpLocks/>
          </p:cNvCxnSpPr>
          <p:nvPr/>
        </p:nvCxnSpPr>
        <p:spPr>
          <a:xfrm rot="5400000" flipV="1">
            <a:off x="3597768" y="3180759"/>
            <a:ext cx="21352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0810476-8174-4787-83AD-95465AB2E92C}"/>
              </a:ext>
            </a:extLst>
          </p:cNvPr>
          <p:cNvCxnSpPr>
            <a:cxnSpLocks/>
          </p:cNvCxnSpPr>
          <p:nvPr/>
        </p:nvCxnSpPr>
        <p:spPr>
          <a:xfrm rot="5400000" flipV="1">
            <a:off x="5868653" y="3180759"/>
            <a:ext cx="21352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8230A4B-4F3F-4686-8884-CB57EBB5470E}"/>
              </a:ext>
            </a:extLst>
          </p:cNvPr>
          <p:cNvSpPr txBox="1"/>
          <p:nvPr/>
        </p:nvSpPr>
        <p:spPr>
          <a:xfrm>
            <a:off x="6918028" y="1786964"/>
            <a:ext cx="1706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accent2"/>
                </a:solidFill>
                <a:latin typeface="+mn-lt"/>
              </a:rPr>
              <a:t>Азия</a:t>
            </a:r>
            <a:endParaRPr lang="ru-RU" sz="1000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3203298-05A3-C9BF-8765-CD8145402B97}"/>
              </a:ext>
            </a:extLst>
          </p:cNvPr>
          <p:cNvGrpSpPr/>
          <p:nvPr/>
        </p:nvGrpSpPr>
        <p:grpSpPr>
          <a:xfrm>
            <a:off x="252600" y="1281984"/>
            <a:ext cx="9308913" cy="346953"/>
            <a:chOff x="252600" y="1281984"/>
            <a:chExt cx="9308913" cy="346953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CD2521C-3792-7701-A659-77B93DE418C9}"/>
                </a:ext>
              </a:extLst>
            </p:cNvPr>
            <p:cNvSpPr/>
            <p:nvPr/>
          </p:nvSpPr>
          <p:spPr>
            <a:xfrm>
              <a:off x="252600" y="1281984"/>
              <a:ext cx="308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+mn-lt"/>
                </a:rPr>
                <a:t>Наиболее уязвимые территории</a:t>
              </a:r>
              <a:endParaRPr lang="ru-RU" sz="1400" b="1" baseline="30000" dirty="0">
                <a:latin typeface="+mn-lt"/>
              </a:endParaRP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5AAC38DC-2C9F-7B01-FB5D-26CAE0B27D53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921702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4801D2F-1146-2F12-071E-D087F6541D6F}"/>
              </a:ext>
            </a:extLst>
          </p:cNvPr>
          <p:cNvGrpSpPr/>
          <p:nvPr/>
        </p:nvGrpSpPr>
        <p:grpSpPr>
          <a:xfrm>
            <a:off x="262539" y="4392932"/>
            <a:ext cx="9308913" cy="346953"/>
            <a:chOff x="252600" y="1281984"/>
            <a:chExt cx="9308913" cy="346953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80850F7-AA29-6AFF-EA09-50BF60E6AD20}"/>
                </a:ext>
              </a:extLst>
            </p:cNvPr>
            <p:cNvSpPr/>
            <p:nvPr/>
          </p:nvSpPr>
          <p:spPr>
            <a:xfrm>
              <a:off x="252600" y="1281984"/>
              <a:ext cx="28957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+mn-lt"/>
                </a:rPr>
                <a:t>Наиболее уязвимые культуры</a:t>
              </a:r>
              <a:endParaRPr lang="ru-RU" sz="1400" b="1" baseline="30000" dirty="0">
                <a:latin typeface="+mn-lt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BBBA9B7-AB65-FBDF-9D68-85ACB5083CC9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921702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Таблица 3">
            <a:extLst>
              <a:ext uri="{FF2B5EF4-FFF2-40B4-BE49-F238E27FC236}">
                <a16:creationId xmlns:a16="http://schemas.microsoft.com/office/drawing/2014/main" id="{7E2B67B6-6C77-5555-2FD4-648DD0328BE4}"/>
              </a:ext>
            </a:extLst>
          </p:cNvPr>
          <p:cNvGraphicFramePr>
            <a:graphicFrameLocks noGrp="1"/>
          </p:cNvGraphicFramePr>
          <p:nvPr/>
        </p:nvGraphicFramePr>
        <p:xfrm>
          <a:off x="366644" y="4797622"/>
          <a:ext cx="2750500" cy="15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30">
                  <a:extLst>
                    <a:ext uri="{9D8B030D-6E8A-4147-A177-3AD203B41FA5}">
                      <a16:colId xmlns:a16="http://schemas.microsoft.com/office/drawing/2014/main" val="1300011398"/>
                    </a:ext>
                  </a:extLst>
                </a:gridCol>
                <a:gridCol w="2361770">
                  <a:extLst>
                    <a:ext uri="{9D8B030D-6E8A-4147-A177-3AD203B41FA5}">
                      <a16:colId xmlns:a16="http://schemas.microsoft.com/office/drawing/2014/main" val="4048389094"/>
                    </a:ext>
                  </a:extLst>
                </a:gridCol>
              </a:tblGrid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01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Кукуруза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82491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02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Пшеница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6178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03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Рис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50515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04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Ячмень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38164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05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Соя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56616"/>
                  </a:ext>
                </a:extLst>
              </a:tr>
            </a:tbl>
          </a:graphicData>
        </a:graphic>
      </p:graphicFrame>
      <p:graphicFrame>
        <p:nvGraphicFramePr>
          <p:cNvPr id="38" name="Таблица 3">
            <a:extLst>
              <a:ext uri="{FF2B5EF4-FFF2-40B4-BE49-F238E27FC236}">
                <a16:creationId xmlns:a16="http://schemas.microsoft.com/office/drawing/2014/main" id="{9089D33F-8879-52BC-75B3-3A9ADB613D6E}"/>
              </a:ext>
            </a:extLst>
          </p:cNvPr>
          <p:cNvGraphicFramePr>
            <a:graphicFrameLocks noGrp="1"/>
          </p:cNvGraphicFramePr>
          <p:nvPr/>
        </p:nvGraphicFramePr>
        <p:xfrm>
          <a:off x="3576981" y="4797622"/>
          <a:ext cx="2750500" cy="15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30">
                  <a:extLst>
                    <a:ext uri="{9D8B030D-6E8A-4147-A177-3AD203B41FA5}">
                      <a16:colId xmlns:a16="http://schemas.microsoft.com/office/drawing/2014/main" val="1300011398"/>
                    </a:ext>
                  </a:extLst>
                </a:gridCol>
                <a:gridCol w="2361770">
                  <a:extLst>
                    <a:ext uri="{9D8B030D-6E8A-4147-A177-3AD203B41FA5}">
                      <a16:colId xmlns:a16="http://schemas.microsoft.com/office/drawing/2014/main" val="4048389094"/>
                    </a:ext>
                  </a:extLst>
                </a:gridCol>
              </a:tblGrid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06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Сахарный </a:t>
                      </a:r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тросник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82491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07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Картофель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6178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08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Виноград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50515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09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Яблоки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38164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10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Бананы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56616"/>
                  </a:ext>
                </a:extLst>
              </a:tr>
            </a:tbl>
          </a:graphicData>
        </a:graphic>
      </p:graphicFrame>
      <p:graphicFrame>
        <p:nvGraphicFramePr>
          <p:cNvPr id="39" name="Таблица 3">
            <a:extLst>
              <a:ext uri="{FF2B5EF4-FFF2-40B4-BE49-F238E27FC236}">
                <a16:creationId xmlns:a16="http://schemas.microsoft.com/office/drawing/2014/main" id="{4A71FCE5-07EE-26E8-B2A1-BC0F6C3F10F1}"/>
              </a:ext>
            </a:extLst>
          </p:cNvPr>
          <p:cNvGraphicFramePr>
            <a:graphicFrameLocks noGrp="1"/>
          </p:cNvGraphicFramePr>
          <p:nvPr/>
        </p:nvGraphicFramePr>
        <p:xfrm>
          <a:off x="6777378" y="4797622"/>
          <a:ext cx="2750500" cy="159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730">
                  <a:extLst>
                    <a:ext uri="{9D8B030D-6E8A-4147-A177-3AD203B41FA5}">
                      <a16:colId xmlns:a16="http://schemas.microsoft.com/office/drawing/2014/main" val="1300011398"/>
                    </a:ext>
                  </a:extLst>
                </a:gridCol>
                <a:gridCol w="2361770">
                  <a:extLst>
                    <a:ext uri="{9D8B030D-6E8A-4147-A177-3AD203B41FA5}">
                      <a16:colId xmlns:a16="http://schemas.microsoft.com/office/drawing/2014/main" val="4048389094"/>
                    </a:ext>
                  </a:extLst>
                </a:gridCol>
              </a:tblGrid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11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Авокадо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82491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12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Ваниль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6178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13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Имбирь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50515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/>
                          </a:solidFill>
                          <a:latin typeface="+mj-lt"/>
                        </a:rPr>
                        <a:t>14</a:t>
                      </a: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Кофе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38164"/>
                  </a:ext>
                </a:extLst>
              </a:tr>
              <a:tr h="28631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 другие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56616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9ECC11-0022-5806-D8D7-F0EF1EB6F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11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хокусай волна">
            <a:extLst>
              <a:ext uri="{FF2B5EF4-FFF2-40B4-BE49-F238E27FC236}">
                <a16:creationId xmlns:a16="http://schemas.microsoft.com/office/drawing/2014/main" id="{C9D9E979-5183-4CA0-8320-285F9ACA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" y="-27012"/>
            <a:ext cx="10008453" cy="68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3FEBED-843B-3D2D-4907-20FB35B0DDA8}"/>
              </a:ext>
            </a:extLst>
          </p:cNvPr>
          <p:cNvSpPr/>
          <p:nvPr/>
        </p:nvSpPr>
        <p:spPr>
          <a:xfrm>
            <a:off x="0" y="2428875"/>
            <a:ext cx="7929749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DF25642-1998-66EF-C4B5-CBC9237A2839}"/>
              </a:ext>
            </a:extLst>
          </p:cNvPr>
          <p:cNvSpPr txBox="1">
            <a:spLocks/>
          </p:cNvSpPr>
          <p:nvPr/>
        </p:nvSpPr>
        <p:spPr>
          <a:xfrm>
            <a:off x="-400840" y="3213844"/>
            <a:ext cx="9110664" cy="50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3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dirty="0"/>
              <a:t>ЧТО БУДУТ ДЕЛАТЬ ПРОИЗВОДИТЕЛИ?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FE1DEF-EEDC-F0F4-E889-E252289022B5}"/>
              </a:ext>
            </a:extLst>
          </p:cNvPr>
          <p:cNvSpPr/>
          <p:nvPr/>
        </p:nvSpPr>
        <p:spPr>
          <a:xfrm>
            <a:off x="8029574" y="2428875"/>
            <a:ext cx="360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5C4D5D2-7CA6-7AF5-BDFA-CA7BBDE2449C}"/>
              </a:ext>
            </a:extLst>
          </p:cNvPr>
          <p:cNvSpPr/>
          <p:nvPr/>
        </p:nvSpPr>
        <p:spPr>
          <a:xfrm>
            <a:off x="8553355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9E3AB1-5EFC-E818-3045-5E24A70B73DC}"/>
              </a:ext>
            </a:extLst>
          </p:cNvPr>
          <p:cNvSpPr/>
          <p:nvPr/>
        </p:nvSpPr>
        <p:spPr>
          <a:xfrm>
            <a:off x="8810806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A16997-F0B2-4CDD-0194-C1A5FEEA0F9F}"/>
              </a:ext>
            </a:extLst>
          </p:cNvPr>
          <p:cNvSpPr/>
          <p:nvPr/>
        </p:nvSpPr>
        <p:spPr>
          <a:xfrm>
            <a:off x="9068257" y="2428875"/>
            <a:ext cx="836797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A3252D-68DF-564C-978C-A2BBA3E4D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9748" y="34791"/>
            <a:ext cx="1722959" cy="87515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B4D74F5-9529-206B-FBB0-DEDCB466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z="1400" smtClean="0">
                <a:solidFill>
                  <a:schemeClr val="bg1"/>
                </a:solidFill>
              </a:rPr>
              <a:t>12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5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7C009355-8C8D-33C7-6524-D16571394A0C}"/>
              </a:ext>
            </a:extLst>
          </p:cNvPr>
          <p:cNvSpPr/>
          <p:nvPr/>
        </p:nvSpPr>
        <p:spPr>
          <a:xfrm>
            <a:off x="3836999" y="1332627"/>
            <a:ext cx="5724513" cy="4724473"/>
          </a:xfrm>
          <a:prstGeom prst="roundRect">
            <a:avLst>
              <a:gd name="adj" fmla="val 5152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5E8407D1-E074-E93B-0314-176F3683DE54}"/>
              </a:ext>
            </a:extLst>
          </p:cNvPr>
          <p:cNvSpPr/>
          <p:nvPr/>
        </p:nvSpPr>
        <p:spPr>
          <a:xfrm>
            <a:off x="6138874" y="2294476"/>
            <a:ext cx="1185770" cy="1185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21" y="644658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644658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 hidden="1"/>
          <p:cNvSpPr/>
          <p:nvPr>
            <p:custDataLst>
              <p:tags r:id="rId2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ctr"/>
            <a:endParaRPr lang="ru-RU" sz="1300" dirty="0">
              <a:sym typeface="+mn-lt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F9F77F4-CD22-EA01-1EC4-496C3C24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56" y="225624"/>
            <a:ext cx="7731357" cy="504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ru-RU" sz="1600" dirty="0"/>
              <a:t>СЕМЬ ПРИЗНАКОВ ХОРОШЕГО ИГРОКА РЫНКА</a:t>
            </a:r>
          </a:p>
        </p:txBody>
      </p:sp>
      <p:graphicFrame>
        <p:nvGraphicFramePr>
          <p:cNvPr id="18" name="Таблица 3">
            <a:extLst>
              <a:ext uri="{FF2B5EF4-FFF2-40B4-BE49-F238E27FC236}">
                <a16:creationId xmlns:a16="http://schemas.microsoft.com/office/drawing/2014/main" id="{FA2C2EFA-6D41-619A-E7A9-B13D586E8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41733"/>
              </p:ext>
            </p:extLst>
          </p:nvPr>
        </p:nvGraphicFramePr>
        <p:xfrm>
          <a:off x="366643" y="1341438"/>
          <a:ext cx="3181419" cy="471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32">
                  <a:extLst>
                    <a:ext uri="{9D8B030D-6E8A-4147-A177-3AD203B41FA5}">
                      <a16:colId xmlns:a16="http://schemas.microsoft.com/office/drawing/2014/main" val="1300011398"/>
                    </a:ext>
                  </a:extLst>
                </a:gridCol>
                <a:gridCol w="2731787">
                  <a:extLst>
                    <a:ext uri="{9D8B030D-6E8A-4147-A177-3AD203B41FA5}">
                      <a16:colId xmlns:a16="http://schemas.microsoft.com/office/drawing/2014/main" val="4048389094"/>
                    </a:ext>
                  </a:extLst>
                </a:gridCol>
              </a:tblGrid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01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Растет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82491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02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Экспортирует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6178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03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Продает в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HORECA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Verdana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50515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04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Ищет ниши</a:t>
                      </a: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38164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05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Продвигает свой продукт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956616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06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Сильный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GR/PR</a:t>
                      </a: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132021"/>
                  </a:ext>
                </a:extLst>
              </a:tr>
              <a:tr h="673666"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latin typeface="+mj-lt"/>
                        </a:rPr>
                        <a:t>07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+mj-lt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erdana"/>
                        </a:rPr>
                        <a:t>Стабильная команда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Verdana"/>
                      </a:endParaRPr>
                    </a:p>
                  </a:txBody>
                  <a:tcPr marL="0" marR="0" marT="108000" marB="28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566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4735B9-37DF-110C-8924-197FFBA331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75759" y="2131361"/>
            <a:ext cx="1512000" cy="151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0B33D9-7C42-168F-AA81-85C6932518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63759" y="2131361"/>
            <a:ext cx="1512000" cy="1512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1F63F58-D2B0-D334-46C3-2FA1822B10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87759" y="2131361"/>
            <a:ext cx="1512000" cy="151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B2A400-B41A-131C-6249-637CEA08C4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3759" y="3714785"/>
            <a:ext cx="1512000" cy="151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121D4C-C212-75C0-A81F-DB6395D529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87759" y="3679073"/>
            <a:ext cx="1512000" cy="1512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0D33062-D85D-73B2-FC41-EF649757F6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75759" y="3679073"/>
            <a:ext cx="1512000" cy="1512000"/>
          </a:xfrm>
          <a:prstGeom prst="rect">
            <a:avLst/>
          </a:prstGeom>
        </p:spPr>
      </p:pic>
      <p:sp>
        <p:nvSpPr>
          <p:cNvPr id="30" name="Номер слайда 29">
            <a:extLst>
              <a:ext uri="{FF2B5EF4-FFF2-40B4-BE49-F238E27FC236}">
                <a16:creationId xmlns:a16="http://schemas.microsoft.com/office/drawing/2014/main" id="{5A9BE497-9DEA-6149-CC50-CFB60AE3B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13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4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9" name="Picture 31" descr="Many corn cobs in a r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r="4139"/>
          <a:stretch/>
        </p:blipFill>
        <p:spPr bwMode="auto">
          <a:xfrm>
            <a:off x="3176" y="-8699"/>
            <a:ext cx="993341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6" y="-8699"/>
            <a:ext cx="9906000" cy="6848846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73" imgH="373" progId="TCLayout.ActiveDocument.1">
                  <p:embed/>
                </p:oleObj>
              </mc:Choice>
              <mc:Fallback>
                <p:oleObj name="Слайд think-cell" r:id="rId5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428875"/>
            <a:ext cx="7929749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59881E-84FA-4FE0-9977-9FCA001477D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7929749" y="266363"/>
            <a:ext cx="1722959" cy="412011"/>
          </a:xfrm>
          <a:prstGeom prst="rect">
            <a:avLst/>
          </a:prstGeom>
          <a:ln>
            <a:noFill/>
          </a:ln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42110" y="3417044"/>
            <a:ext cx="9110664" cy="50400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/>
              <a:t>ВМЕСТО ЭПИЛОГА: ТЕКУЩАЯ СИТУАЦИЯ </a:t>
            </a:r>
            <a:br>
              <a:rPr lang="ru-RU" sz="3200" dirty="0"/>
            </a:br>
            <a:r>
              <a:rPr lang="ru-RU" sz="3200" dirty="0"/>
              <a:t>В РАСТЕНИЕВОДСТВЕ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9DAE21-F591-2046-A1C7-856BE5B6FA2D}"/>
              </a:ext>
            </a:extLst>
          </p:cNvPr>
          <p:cNvSpPr/>
          <p:nvPr/>
        </p:nvSpPr>
        <p:spPr>
          <a:xfrm>
            <a:off x="8029574" y="2428875"/>
            <a:ext cx="360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0D9831-CFE8-C543-84DD-4652AB25E9E6}"/>
              </a:ext>
            </a:extLst>
          </p:cNvPr>
          <p:cNvSpPr/>
          <p:nvPr/>
        </p:nvSpPr>
        <p:spPr>
          <a:xfrm>
            <a:off x="8553355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24E700-ADDF-5245-814D-443B61080FF1}"/>
              </a:ext>
            </a:extLst>
          </p:cNvPr>
          <p:cNvSpPr/>
          <p:nvPr/>
        </p:nvSpPr>
        <p:spPr>
          <a:xfrm>
            <a:off x="8810806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68257" y="2428875"/>
            <a:ext cx="836797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63F0E8-AD75-0B5E-169E-177CFE009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z="1400" smtClean="0">
                <a:solidFill>
                  <a:schemeClr val="bg1"/>
                </a:solidFill>
              </a:rPr>
              <a:pPr defTabSz="457189"/>
              <a:t>14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3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73" imgH="373" progId="TCLayout.ActiveDocument.1">
                  <p:embed/>
                </p:oleObj>
              </mc:Choice>
              <mc:Fallback>
                <p:oleObj name="Слайд think-cell" r:id="rId4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73422969-7CF8-F74F-A6CA-966F7BAC8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8" y="221809"/>
            <a:ext cx="9110664" cy="504000"/>
          </a:xfrm>
        </p:spPr>
        <p:txBody>
          <a:bodyPr vert="horz">
            <a:normAutofit/>
          </a:bodyPr>
          <a:lstStyle/>
          <a:p>
            <a:r>
              <a:rPr lang="ru-RU" sz="1600" dirty="0"/>
              <a:t>ДИНАМИКА МИРОВЫХ ЦЕН</a:t>
            </a:r>
            <a:r>
              <a:rPr lang="en-US" sz="1600" dirty="0"/>
              <a:t>, $</a:t>
            </a:r>
            <a:r>
              <a:rPr lang="ru-RU" sz="1600" dirty="0"/>
              <a:t>/т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FEE233-5518-4D45-9579-CF6D59DEE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580" y="142923"/>
            <a:ext cx="424324" cy="529825"/>
          </a:xfrm>
          <a:prstGeom prst="rect">
            <a:avLst/>
          </a:prstGeom>
        </p:spPr>
      </p:pic>
      <p:graphicFrame>
        <p:nvGraphicFramePr>
          <p:cNvPr id="71" name="Диаграмма 70"/>
          <p:cNvGraphicFramePr/>
          <p:nvPr/>
        </p:nvGraphicFramePr>
        <p:xfrm>
          <a:off x="6603846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C11A4CA-EF0A-E939-AC23-2EA33B910C09}"/>
              </a:ext>
            </a:extLst>
          </p:cNvPr>
          <p:cNvGrpSpPr/>
          <p:nvPr/>
        </p:nvGrpSpPr>
        <p:grpSpPr>
          <a:xfrm>
            <a:off x="6913514" y="4585533"/>
            <a:ext cx="2234943" cy="873830"/>
            <a:chOff x="318501" y="3880130"/>
            <a:chExt cx="2234943" cy="873830"/>
          </a:xfrm>
        </p:grpSpPr>
        <p:sp>
          <p:nvSpPr>
            <p:cNvPr id="92" name="Заголовок 2">
              <a:extLst>
                <a:ext uri="{FF2B5EF4-FFF2-40B4-BE49-F238E27FC236}">
                  <a16:creationId xmlns:a16="http://schemas.microsoft.com/office/drawing/2014/main" id="{51C801F6-B2FA-7638-DADD-7ED93BFF8C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+6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AFE2712-3698-AC75-E040-3FA15C24F4AA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25F4AEC5-8DDF-9F65-40B1-893101121620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79059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86D4955-0B03-DAB8-2A8E-E51412C8781E}"/>
              </a:ext>
            </a:extLst>
          </p:cNvPr>
          <p:cNvGrpSpPr/>
          <p:nvPr/>
        </p:nvGrpSpPr>
        <p:grpSpPr>
          <a:xfrm>
            <a:off x="8319144" y="4585533"/>
            <a:ext cx="1458107" cy="873830"/>
            <a:chOff x="318499" y="3880130"/>
            <a:chExt cx="2234945" cy="873830"/>
          </a:xfrm>
        </p:grpSpPr>
        <p:sp>
          <p:nvSpPr>
            <p:cNvPr id="96" name="Заголовок 2">
              <a:extLst>
                <a:ext uri="{FF2B5EF4-FFF2-40B4-BE49-F238E27FC236}">
                  <a16:creationId xmlns:a16="http://schemas.microsoft.com/office/drawing/2014/main" id="{E27CCC08-D77C-1686-CB1D-B78F44DEE4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499" y="3880130"/>
              <a:ext cx="1633240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19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B0133DFC-D3A7-EEAF-F56A-8A8737A9961F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F8EBD1B5-B427-2FF0-B38A-95DE65FFC46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116752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288" y="6234415"/>
            <a:ext cx="3019425" cy="200025"/>
          </a:xfrm>
          <a:prstGeom prst="rect">
            <a:avLst/>
          </a:prstGeom>
        </p:spPr>
      </p:pic>
      <p:graphicFrame>
        <p:nvGraphicFramePr>
          <p:cNvPr id="37" name="Диаграмма 36"/>
          <p:cNvGraphicFramePr/>
          <p:nvPr/>
        </p:nvGraphicFramePr>
        <p:xfrm>
          <a:off x="272480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8" name="Диаграмма 37"/>
          <p:cNvGraphicFramePr/>
          <p:nvPr/>
        </p:nvGraphicFramePr>
        <p:xfrm>
          <a:off x="3438163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EC84B180-8705-01D1-73B7-C27BED4106C5}"/>
              </a:ext>
            </a:extLst>
          </p:cNvPr>
          <p:cNvGrpSpPr/>
          <p:nvPr/>
        </p:nvGrpSpPr>
        <p:grpSpPr>
          <a:xfrm>
            <a:off x="253911" y="4573070"/>
            <a:ext cx="2234943" cy="900989"/>
            <a:chOff x="318501" y="3852971"/>
            <a:chExt cx="2234943" cy="900989"/>
          </a:xfrm>
        </p:grpSpPr>
        <p:sp>
          <p:nvSpPr>
            <p:cNvPr id="41" name="Заголовок 2">
              <a:extLst>
                <a:ext uri="{FF2B5EF4-FFF2-40B4-BE49-F238E27FC236}">
                  <a16:creationId xmlns:a16="http://schemas.microsoft.com/office/drawing/2014/main" id="{64EBB469-DF0A-FB71-869D-DA235B4E27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13%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4F722D7-5CE2-F531-C0D0-562DE1187BEB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B885AFC9-3A38-2877-601C-FD41E69A2A0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3F173F4-02DC-12DE-0F2D-57E266086550}"/>
              </a:ext>
            </a:extLst>
          </p:cNvPr>
          <p:cNvGrpSpPr/>
          <p:nvPr/>
        </p:nvGrpSpPr>
        <p:grpSpPr>
          <a:xfrm>
            <a:off x="1702807" y="4585533"/>
            <a:ext cx="2234943" cy="882883"/>
            <a:chOff x="318501" y="3871077"/>
            <a:chExt cx="2234943" cy="882883"/>
          </a:xfrm>
        </p:grpSpPr>
        <p:sp>
          <p:nvSpPr>
            <p:cNvPr id="45" name="Заголовок 2">
              <a:extLst>
                <a:ext uri="{FF2B5EF4-FFF2-40B4-BE49-F238E27FC236}">
                  <a16:creationId xmlns:a16="http://schemas.microsoft.com/office/drawing/2014/main" id="{78D80B77-6B4E-F22B-4F52-F172BC416A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71077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+2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5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0B289BC1-521E-BE4B-38C0-0D56557B10FA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49CCAFA7-DA4E-E3F2-A771-CF47BA41CD38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31741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29613FE-9132-4618-0F09-407B4E2B0D2B}"/>
              </a:ext>
            </a:extLst>
          </p:cNvPr>
          <p:cNvGrpSpPr/>
          <p:nvPr/>
        </p:nvGrpSpPr>
        <p:grpSpPr>
          <a:xfrm>
            <a:off x="252600" y="1281984"/>
            <a:ext cx="2845791" cy="346953"/>
            <a:chOff x="252600" y="1281984"/>
            <a:chExt cx="2845791" cy="346953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BB36D19-317E-496A-6600-5CC3EAD498FD}"/>
                </a:ext>
              </a:extLst>
            </p:cNvPr>
            <p:cNvSpPr/>
            <p:nvPr/>
          </p:nvSpPr>
          <p:spPr>
            <a:xfrm>
              <a:off x="252600" y="1281984"/>
              <a:ext cx="1485278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Пшеница США</a:t>
              </a: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7798A6A9-E107-756C-7959-D6E164663FD4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F1D6EBA-95AE-8213-625D-5E1194243E68}"/>
              </a:ext>
            </a:extLst>
          </p:cNvPr>
          <p:cNvGrpSpPr/>
          <p:nvPr/>
        </p:nvGrpSpPr>
        <p:grpSpPr>
          <a:xfrm>
            <a:off x="3354157" y="1281984"/>
            <a:ext cx="2845791" cy="346953"/>
            <a:chOff x="252600" y="1281984"/>
            <a:chExt cx="2845791" cy="346953"/>
          </a:xfrm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608ED519-FF1A-DD0C-EF48-096A7AAE70B6}"/>
                </a:ext>
              </a:extLst>
            </p:cNvPr>
            <p:cNvSpPr/>
            <p:nvPr/>
          </p:nvSpPr>
          <p:spPr>
            <a:xfrm>
              <a:off x="252600" y="1281984"/>
              <a:ext cx="129452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Пшеница ЕС</a:t>
              </a: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A3FC1673-4D5F-A3A1-A461-116EE75EFF7C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7991756-4A1F-5B5D-906D-E23669E5CC46}"/>
              </a:ext>
            </a:extLst>
          </p:cNvPr>
          <p:cNvGrpSpPr/>
          <p:nvPr/>
        </p:nvGrpSpPr>
        <p:grpSpPr>
          <a:xfrm>
            <a:off x="3476941" y="4573070"/>
            <a:ext cx="2234943" cy="900989"/>
            <a:chOff x="318501" y="3852971"/>
            <a:chExt cx="2234943" cy="900989"/>
          </a:xfrm>
        </p:grpSpPr>
        <p:sp>
          <p:nvSpPr>
            <p:cNvPr id="57" name="Заголовок 2">
              <a:extLst>
                <a:ext uri="{FF2B5EF4-FFF2-40B4-BE49-F238E27FC236}">
                  <a16:creationId xmlns:a16="http://schemas.microsoft.com/office/drawing/2014/main" id="{C67305CE-47AE-1500-E932-FA1ABD67C5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+0,3%</a:t>
              </a: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CE5CB4D-260F-A3BE-2390-9D3FC297BE63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FBF3D651-FD63-6FAB-E6BD-84E55DDF2E35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F1D6EBA-95AE-8213-625D-5E1194243E68}"/>
              </a:ext>
            </a:extLst>
          </p:cNvPr>
          <p:cNvGrpSpPr/>
          <p:nvPr/>
        </p:nvGrpSpPr>
        <p:grpSpPr>
          <a:xfrm>
            <a:off x="6517584" y="1281984"/>
            <a:ext cx="2845791" cy="346953"/>
            <a:chOff x="252600" y="1281984"/>
            <a:chExt cx="2845791" cy="34695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08ED519-FF1A-DD0C-EF48-096A7AAE70B6}"/>
                </a:ext>
              </a:extLst>
            </p:cNvPr>
            <p:cNvSpPr/>
            <p:nvPr/>
          </p:nvSpPr>
          <p:spPr>
            <a:xfrm>
              <a:off x="252600" y="1281984"/>
              <a:ext cx="970266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Кукуруза</a:t>
              </a:r>
            </a:p>
          </p:txBody>
        </p: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A3FC1673-4D5F-A3A1-A461-116EE75EFF7C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B18462-7808-0D1A-5E48-F6E3875D11BE}"/>
              </a:ext>
            </a:extLst>
          </p:cNvPr>
          <p:cNvGrpSpPr/>
          <p:nvPr/>
        </p:nvGrpSpPr>
        <p:grpSpPr>
          <a:xfrm>
            <a:off x="5169847" y="4585533"/>
            <a:ext cx="2234943" cy="873830"/>
            <a:chOff x="318501" y="3880130"/>
            <a:chExt cx="2234943" cy="873830"/>
          </a:xfrm>
        </p:grpSpPr>
        <p:sp>
          <p:nvSpPr>
            <p:cNvPr id="51" name="Заголовок 2">
              <a:extLst>
                <a:ext uri="{FF2B5EF4-FFF2-40B4-BE49-F238E27FC236}">
                  <a16:creationId xmlns:a16="http://schemas.microsoft.com/office/drawing/2014/main" id="{9E41D833-C8D9-A0D2-2FCB-16B69C2B3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+14%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91E775CE-5187-680D-AF9D-3BA10873A11C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D5B05D43-2787-DCAF-D063-3E03D0AE38B1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116752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376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73" imgH="373" progId="TCLayout.ActiveDocument.1">
                  <p:embed/>
                </p:oleObj>
              </mc:Choice>
              <mc:Fallback>
                <p:oleObj name="Слайд think-cell" r:id="rId4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73422969-7CF8-F74F-A6CA-966F7BAC8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8" y="221809"/>
            <a:ext cx="9110664" cy="504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z="1600" dirty="0"/>
              <a:t>ДИНАМИКА МИРОВЫХ ЦЕН</a:t>
            </a:r>
            <a:r>
              <a:rPr lang="en-US" sz="1600" dirty="0"/>
              <a:t>, $/</a:t>
            </a:r>
            <a:r>
              <a:rPr lang="ru-RU" sz="1600" dirty="0"/>
              <a:t>т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FEE233-5518-4D45-9579-CF6D59DEE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580" y="142923"/>
            <a:ext cx="424324" cy="529825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4B18462-7808-0D1A-5E48-F6E3875D11BE}"/>
              </a:ext>
            </a:extLst>
          </p:cNvPr>
          <p:cNvGrpSpPr/>
          <p:nvPr/>
        </p:nvGrpSpPr>
        <p:grpSpPr>
          <a:xfrm>
            <a:off x="5169847" y="4585533"/>
            <a:ext cx="2234943" cy="873830"/>
            <a:chOff x="318501" y="3880130"/>
            <a:chExt cx="2234943" cy="873830"/>
          </a:xfrm>
        </p:grpSpPr>
        <p:sp>
          <p:nvSpPr>
            <p:cNvPr id="64" name="Заголовок 2">
              <a:extLst>
                <a:ext uri="{FF2B5EF4-FFF2-40B4-BE49-F238E27FC236}">
                  <a16:creationId xmlns:a16="http://schemas.microsoft.com/office/drawing/2014/main" id="{9E41D833-C8D9-A0D2-2FCB-16B69C2B38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-15%</a:t>
              </a: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91E775CE-5187-680D-AF9D-3BA10873A11C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D5B05D43-2787-DCAF-D063-3E03D0AE38B1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116752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C11A4CA-EF0A-E939-AC23-2EA33B910C09}"/>
              </a:ext>
            </a:extLst>
          </p:cNvPr>
          <p:cNvGrpSpPr/>
          <p:nvPr/>
        </p:nvGrpSpPr>
        <p:grpSpPr>
          <a:xfrm>
            <a:off x="6913514" y="4585533"/>
            <a:ext cx="2234943" cy="873830"/>
            <a:chOff x="318501" y="3880130"/>
            <a:chExt cx="2234943" cy="873830"/>
          </a:xfrm>
        </p:grpSpPr>
        <p:sp>
          <p:nvSpPr>
            <p:cNvPr id="68" name="Заголовок 2">
              <a:extLst>
                <a:ext uri="{FF2B5EF4-FFF2-40B4-BE49-F238E27FC236}">
                  <a16:creationId xmlns:a16="http://schemas.microsoft.com/office/drawing/2014/main" id="{51C801F6-B2FA-7638-DADD-7ED93BFF8C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-3%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9AFE2712-3698-AC75-E040-3FA15C24F4AA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25F4AEC5-8DDF-9F65-40B1-893101121620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79059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86D4955-0B03-DAB8-2A8E-E51412C8781E}"/>
              </a:ext>
            </a:extLst>
          </p:cNvPr>
          <p:cNvGrpSpPr/>
          <p:nvPr/>
        </p:nvGrpSpPr>
        <p:grpSpPr>
          <a:xfrm>
            <a:off x="8319144" y="4585533"/>
            <a:ext cx="1458107" cy="873830"/>
            <a:chOff x="318499" y="3880130"/>
            <a:chExt cx="2234945" cy="873830"/>
          </a:xfrm>
        </p:grpSpPr>
        <p:sp>
          <p:nvSpPr>
            <p:cNvPr id="72" name="Заголовок 2">
              <a:extLst>
                <a:ext uri="{FF2B5EF4-FFF2-40B4-BE49-F238E27FC236}">
                  <a16:creationId xmlns:a16="http://schemas.microsoft.com/office/drawing/2014/main" id="{E27CCC08-D77C-1686-CB1D-B78F44DEE4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499" y="3880130"/>
              <a:ext cx="1633240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-14%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B0133DFC-D3A7-EEAF-F56A-8A8737A9961F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F8EBD1B5-B427-2FF0-B38A-95DE65FFC46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1167529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9" name="Диаграмма 78"/>
          <p:cNvGraphicFramePr/>
          <p:nvPr/>
        </p:nvGraphicFramePr>
        <p:xfrm>
          <a:off x="3385225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0" name="Диаграмма 79"/>
          <p:cNvGraphicFramePr/>
          <p:nvPr/>
        </p:nvGraphicFramePr>
        <p:xfrm>
          <a:off x="6528151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7" name="Диаграмма 36"/>
          <p:cNvGraphicFramePr/>
          <p:nvPr/>
        </p:nvGraphicFramePr>
        <p:xfrm>
          <a:off x="251352" y="1750381"/>
          <a:ext cx="2958353" cy="265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CA1C476-3D3B-058E-55BB-B76BB9DAA936}"/>
              </a:ext>
            </a:extLst>
          </p:cNvPr>
          <p:cNvGrpSpPr/>
          <p:nvPr/>
        </p:nvGrpSpPr>
        <p:grpSpPr>
          <a:xfrm>
            <a:off x="252600" y="1281984"/>
            <a:ext cx="2845791" cy="346953"/>
            <a:chOff x="252600" y="1281984"/>
            <a:chExt cx="2845791" cy="34695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FC852C7F-B905-55DD-6584-D32C81338EFF}"/>
                </a:ext>
              </a:extLst>
            </p:cNvPr>
            <p:cNvSpPr/>
            <p:nvPr/>
          </p:nvSpPr>
          <p:spPr>
            <a:xfrm>
              <a:off x="252600" y="1281984"/>
              <a:ext cx="2263697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Семена подсолнечника</a:t>
              </a:r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733E286D-642D-64EA-4ED3-720CC7924936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CEF1790-6A4C-1DF6-2AE3-469B1633986A}"/>
              </a:ext>
            </a:extLst>
          </p:cNvPr>
          <p:cNvGrpSpPr/>
          <p:nvPr/>
        </p:nvGrpSpPr>
        <p:grpSpPr>
          <a:xfrm>
            <a:off x="253911" y="4573070"/>
            <a:ext cx="2234943" cy="900989"/>
            <a:chOff x="318501" y="3852971"/>
            <a:chExt cx="2234943" cy="900989"/>
          </a:xfrm>
        </p:grpSpPr>
        <p:sp>
          <p:nvSpPr>
            <p:cNvPr id="43" name="Заголовок 2">
              <a:extLst>
                <a:ext uri="{FF2B5EF4-FFF2-40B4-BE49-F238E27FC236}">
                  <a16:creationId xmlns:a16="http://schemas.microsoft.com/office/drawing/2014/main" id="{A5731680-F6B9-DA11-1CEE-562BC7F2AA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-8%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D9E0CC5-CB68-EF09-F835-C67299EC3389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A90FA7C4-3C61-DB28-A82A-319B46D0E2A1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4B7693E-498C-637A-42AA-BB54EBDCDCD8}"/>
              </a:ext>
            </a:extLst>
          </p:cNvPr>
          <p:cNvGrpSpPr/>
          <p:nvPr/>
        </p:nvGrpSpPr>
        <p:grpSpPr>
          <a:xfrm>
            <a:off x="1702807" y="4585533"/>
            <a:ext cx="2234943" cy="882883"/>
            <a:chOff x="318501" y="3871077"/>
            <a:chExt cx="2234943" cy="882883"/>
          </a:xfrm>
        </p:grpSpPr>
        <p:sp>
          <p:nvSpPr>
            <p:cNvPr id="47" name="Заголовок 2">
              <a:extLst>
                <a:ext uri="{FF2B5EF4-FFF2-40B4-BE49-F238E27FC236}">
                  <a16:creationId xmlns:a16="http://schemas.microsoft.com/office/drawing/2014/main" id="{EA42D679-FD4D-DF99-9A1F-04CE9885CD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71077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+8%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F66A9E52-7524-F444-A9CD-0A74C81778DC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0DEBF437-92D0-2640-1B81-CFF0B220019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31741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" name="Рисунок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3288" y="6234415"/>
            <a:ext cx="3019425" cy="200025"/>
          </a:xfrm>
          <a:prstGeom prst="rect">
            <a:avLst/>
          </a:prstGeom>
        </p:spPr>
      </p:pic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2CA1C476-3D3B-058E-55BB-B76BB9DAA936}"/>
              </a:ext>
            </a:extLst>
          </p:cNvPr>
          <p:cNvGrpSpPr/>
          <p:nvPr/>
        </p:nvGrpSpPr>
        <p:grpSpPr>
          <a:xfrm>
            <a:off x="3349630" y="1285856"/>
            <a:ext cx="2845791" cy="346953"/>
            <a:chOff x="252600" y="1281984"/>
            <a:chExt cx="2845791" cy="34695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FC852C7F-B905-55DD-6584-D32C81338EFF}"/>
                </a:ext>
              </a:extLst>
            </p:cNvPr>
            <p:cNvSpPr/>
            <p:nvPr/>
          </p:nvSpPr>
          <p:spPr>
            <a:xfrm>
              <a:off x="252600" y="1281984"/>
              <a:ext cx="610295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Рапс</a:t>
              </a:r>
            </a:p>
          </p:txBody>
        </p: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733E286D-642D-64EA-4ED3-720CC7924936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CA1C476-3D3B-058E-55BB-B76BB9DAA936}"/>
              </a:ext>
            </a:extLst>
          </p:cNvPr>
          <p:cNvGrpSpPr/>
          <p:nvPr/>
        </p:nvGrpSpPr>
        <p:grpSpPr>
          <a:xfrm>
            <a:off x="6519525" y="1285856"/>
            <a:ext cx="2845791" cy="346953"/>
            <a:chOff x="252600" y="1281984"/>
            <a:chExt cx="2845791" cy="346953"/>
          </a:xfrm>
        </p:grpSpPr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FC852C7F-B905-55DD-6584-D32C81338EFF}"/>
                </a:ext>
              </a:extLst>
            </p:cNvPr>
            <p:cNvSpPr/>
            <p:nvPr/>
          </p:nvSpPr>
          <p:spPr>
            <a:xfrm>
              <a:off x="252600" y="1281984"/>
              <a:ext cx="525337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Соя</a:t>
              </a:r>
            </a:p>
          </p:txBody>
        </p: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733E286D-642D-64EA-4ED3-720CC7924936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7991756-4A1F-5B5D-906D-E23669E5CC46}"/>
              </a:ext>
            </a:extLst>
          </p:cNvPr>
          <p:cNvGrpSpPr/>
          <p:nvPr/>
        </p:nvGrpSpPr>
        <p:grpSpPr>
          <a:xfrm>
            <a:off x="3476941" y="4573070"/>
            <a:ext cx="2234943" cy="900989"/>
            <a:chOff x="318501" y="3852971"/>
            <a:chExt cx="2234943" cy="900989"/>
          </a:xfrm>
        </p:grpSpPr>
        <p:sp>
          <p:nvSpPr>
            <p:cNvPr id="51" name="Заголовок 2">
              <a:extLst>
                <a:ext uri="{FF2B5EF4-FFF2-40B4-BE49-F238E27FC236}">
                  <a16:creationId xmlns:a16="http://schemas.microsoft.com/office/drawing/2014/main" id="{C67305CE-47AE-1500-E932-FA1ABD67C5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-6%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5CE5CB4D-260F-A3BE-2390-9D3FC297BE63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FBF3D651-FD63-6FAB-E6BD-84E55DDF2E35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544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73" imgH="373" progId="TCLayout.ActiveDocument.1">
                  <p:embed/>
                </p:oleObj>
              </mc:Choice>
              <mc:Fallback>
                <p:oleObj name="Слайд think-cell" r:id="rId4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8" y="221809"/>
            <a:ext cx="9110664" cy="504000"/>
          </a:xfrm>
        </p:spPr>
        <p:txBody>
          <a:bodyPr vert="horz">
            <a:normAutofit/>
          </a:bodyPr>
          <a:lstStyle/>
          <a:p>
            <a:r>
              <a:rPr lang="ru-RU" sz="1600" dirty="0"/>
              <a:t>ИНДИКАТИВНЫЕ ЦЕНЫ</a:t>
            </a:r>
            <a:r>
              <a:rPr lang="en-US" sz="1600" dirty="0"/>
              <a:t>*</a:t>
            </a:r>
            <a:r>
              <a:rPr lang="ru-RU" sz="1600" dirty="0"/>
              <a:t> НА ПШЕНИЦУ В ЦФО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0979" y="1536278"/>
          <a:ext cx="6279173" cy="292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Диаграмма 43"/>
          <p:cNvGraphicFramePr/>
          <p:nvPr/>
        </p:nvGraphicFramePr>
        <p:xfrm>
          <a:off x="264175" y="4955652"/>
          <a:ext cx="2958353" cy="14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3BBC5C8-2B33-3C4D-88B5-BFAD5D600D5B}"/>
              </a:ext>
            </a:extLst>
          </p:cNvPr>
          <p:cNvGrpSpPr/>
          <p:nvPr/>
        </p:nvGrpSpPr>
        <p:grpSpPr>
          <a:xfrm>
            <a:off x="6794675" y="2842027"/>
            <a:ext cx="91936" cy="1980000"/>
            <a:chOff x="432960" y="1051574"/>
            <a:chExt cx="68893" cy="468000"/>
          </a:xfrm>
        </p:grpSpPr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9FC3A625-3EF8-2C4D-B633-E9F536A03816}"/>
                </a:ext>
              </a:extLst>
            </p:cNvPr>
            <p:cNvCxnSpPr>
              <a:cxnSpLocks/>
            </p:cNvCxnSpPr>
            <p:nvPr/>
          </p:nvCxnSpPr>
          <p:spPr>
            <a:xfrm>
              <a:off x="432960" y="1051574"/>
              <a:ext cx="0" cy="468000"/>
            </a:xfrm>
            <a:prstGeom prst="line">
              <a:avLst/>
            </a:prstGeom>
            <a:ln w="381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3CE8CA2C-8476-E94D-8690-5EE49595ADC6}"/>
                </a:ext>
              </a:extLst>
            </p:cNvPr>
            <p:cNvCxnSpPr>
              <a:cxnSpLocks/>
            </p:cNvCxnSpPr>
            <p:nvPr/>
          </p:nvCxnSpPr>
          <p:spPr>
            <a:xfrm>
              <a:off x="501853" y="1051574"/>
              <a:ext cx="0" cy="468000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Диаграмма 91"/>
          <p:cNvGraphicFramePr/>
          <p:nvPr/>
        </p:nvGraphicFramePr>
        <p:xfrm>
          <a:off x="3459056" y="4955652"/>
          <a:ext cx="2958353" cy="14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68B8F45-C680-C64B-911A-9DE8A52DA608}"/>
              </a:ext>
            </a:extLst>
          </p:cNvPr>
          <p:cNvSpPr txBox="1"/>
          <p:nvPr/>
        </p:nvSpPr>
        <p:spPr>
          <a:xfrm>
            <a:off x="264223" y="6449631"/>
            <a:ext cx="637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Цены представлены в рублях за тонну продукции и с учетом НДС, базис поставки –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EXW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(если не указано иное)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5CA770-5088-69BA-7C3B-AF3098F02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6721" y="130420"/>
            <a:ext cx="424324" cy="529825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D27E5D56-60B8-4299-A03C-7C4C09A8F293}"/>
              </a:ext>
            </a:extLst>
          </p:cNvPr>
          <p:cNvGrpSpPr/>
          <p:nvPr/>
        </p:nvGrpSpPr>
        <p:grpSpPr>
          <a:xfrm>
            <a:off x="252600" y="1219638"/>
            <a:ext cx="6275551" cy="409299"/>
            <a:chOff x="252600" y="1219638"/>
            <a:chExt cx="6275551" cy="409299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98C38CBA-3AE6-591D-B119-2CDC1FC5F58A}"/>
                </a:ext>
              </a:extLst>
            </p:cNvPr>
            <p:cNvSpPr/>
            <p:nvPr/>
          </p:nvSpPr>
          <p:spPr>
            <a:xfrm>
              <a:off x="252600" y="1219638"/>
              <a:ext cx="2133148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b="1" dirty="0">
                  <a:latin typeface="Arial" panose="020B0604020202020204" pitchFamily="34" charset="0"/>
                </a:rPr>
                <a:t>Пшеница 4 класс</a:t>
              </a:r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8638D401-B45E-40D1-E420-80A18B3F960F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618366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D4C715A-B5C3-F4F8-28F7-5E87CD8692EB}"/>
              </a:ext>
            </a:extLst>
          </p:cNvPr>
          <p:cNvGrpSpPr/>
          <p:nvPr/>
        </p:nvGrpSpPr>
        <p:grpSpPr>
          <a:xfrm>
            <a:off x="6675445" y="1163666"/>
            <a:ext cx="2865286" cy="747100"/>
            <a:chOff x="318501" y="3852971"/>
            <a:chExt cx="2865286" cy="747100"/>
          </a:xfrm>
        </p:grpSpPr>
        <p:sp>
          <p:nvSpPr>
            <p:cNvPr id="34" name="Заголовок 2">
              <a:extLst>
                <a:ext uri="{FF2B5EF4-FFF2-40B4-BE49-F238E27FC236}">
                  <a16:creationId xmlns:a16="http://schemas.microsoft.com/office/drawing/2014/main" id="{C0A53011-FCDC-3113-B703-B2806FB0C6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16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E2EA0222-F3EA-1892-6359-631C15E01C65}"/>
                </a:ext>
              </a:extLst>
            </p:cNvPr>
            <p:cNvSpPr/>
            <p:nvPr/>
          </p:nvSpPr>
          <p:spPr>
            <a:xfrm>
              <a:off x="326968" y="4353850"/>
              <a:ext cx="22264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B85E3FAF-3EA7-B4BD-48E5-5D60658BDA03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276921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AA06784-28F2-35AA-8B9F-F03A0661A1D7}"/>
              </a:ext>
            </a:extLst>
          </p:cNvPr>
          <p:cNvGrpSpPr/>
          <p:nvPr/>
        </p:nvGrpSpPr>
        <p:grpSpPr>
          <a:xfrm>
            <a:off x="6675445" y="1859859"/>
            <a:ext cx="2865286" cy="747100"/>
            <a:chOff x="318501" y="3852971"/>
            <a:chExt cx="2865286" cy="747100"/>
          </a:xfrm>
        </p:grpSpPr>
        <p:sp>
          <p:nvSpPr>
            <p:cNvPr id="38" name="Заголовок 2">
              <a:extLst>
                <a:ext uri="{FF2B5EF4-FFF2-40B4-BE49-F238E27FC236}">
                  <a16:creationId xmlns:a16="http://schemas.microsoft.com/office/drawing/2014/main" id="{5CF8DFAC-BDF2-24E1-2B37-C88BEFBD56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31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76BE1E5-1137-47E2-7EE0-5C6057C909AB}"/>
                </a:ext>
              </a:extLst>
            </p:cNvPr>
            <p:cNvSpPr/>
            <p:nvPr/>
          </p:nvSpPr>
          <p:spPr>
            <a:xfrm>
              <a:off x="326968" y="4353850"/>
              <a:ext cx="22264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</a:rPr>
                <a:t>Изменение 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46778A96-3CDC-50C0-DAAF-75FFCE7F4956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276921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32B6B68D-61F5-6AA8-62B4-83DE68672E1E}"/>
              </a:ext>
            </a:extLst>
          </p:cNvPr>
          <p:cNvGrpSpPr/>
          <p:nvPr/>
        </p:nvGrpSpPr>
        <p:grpSpPr>
          <a:xfrm>
            <a:off x="252600" y="4669420"/>
            <a:ext cx="2845791" cy="346953"/>
            <a:chOff x="252600" y="1281984"/>
            <a:chExt cx="2845791" cy="346953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83777566-8649-14A8-246A-8F1FCDF438E1}"/>
                </a:ext>
              </a:extLst>
            </p:cNvPr>
            <p:cNvSpPr/>
            <p:nvPr/>
          </p:nvSpPr>
          <p:spPr>
            <a:xfrm>
              <a:off x="252600" y="1281984"/>
              <a:ext cx="169745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Пшеница 3 класс</a:t>
              </a: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7C4BEFA7-3236-12B4-4639-21EE3A979838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9302AA4-7ABD-9CD8-8532-9B06C51A7440}"/>
              </a:ext>
            </a:extLst>
          </p:cNvPr>
          <p:cNvGrpSpPr/>
          <p:nvPr/>
        </p:nvGrpSpPr>
        <p:grpSpPr>
          <a:xfrm>
            <a:off x="3457671" y="4669420"/>
            <a:ext cx="2845791" cy="346953"/>
            <a:chOff x="252600" y="1281984"/>
            <a:chExt cx="2845791" cy="346953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2F2997A5-6775-55FA-C2A6-D656F311248E}"/>
                </a:ext>
              </a:extLst>
            </p:cNvPr>
            <p:cNvSpPr/>
            <p:nvPr/>
          </p:nvSpPr>
          <p:spPr>
            <a:xfrm>
              <a:off x="252600" y="1281984"/>
              <a:ext cx="1697452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sz="1400" b="1" dirty="0">
                  <a:latin typeface="Arial" panose="020B0604020202020204" pitchFamily="34" charset="0"/>
                </a:rPr>
                <a:t>Пшеница 5 класс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B3C970F1-6AF9-C57D-E996-AB75BF4BF1BD}"/>
                </a:ext>
              </a:extLst>
            </p:cNvPr>
            <p:cNvCxnSpPr/>
            <p:nvPr/>
          </p:nvCxnSpPr>
          <p:spPr>
            <a:xfrm>
              <a:off x="344488" y="1628937"/>
              <a:ext cx="275390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03296E-BF38-C243-0EC0-82EE0119C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17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8B8F45-C680-C64B-911A-9DE8A52DA608}"/>
              </a:ext>
            </a:extLst>
          </p:cNvPr>
          <p:cNvSpPr txBox="1"/>
          <p:nvPr/>
        </p:nvSpPr>
        <p:spPr>
          <a:xfrm>
            <a:off x="6886611" y="2779103"/>
            <a:ext cx="26541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итогам сентября средние цены рынка пшеницы продолжают падение.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Наибольшее ценовое колебание  демонстрирует пшеница 4 класса – сокращение средних цен на 16% за месяц. В сравнении с аналогичной датой прошлого сезона показатель ниже на 31%.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пшеницам 3 и 5 классов месячные изменения отметились падением на уровне 10%, к сопоставимой дате прошлого сезона – -21% и -44% соответственно.</a:t>
            </a:r>
          </a:p>
        </p:txBody>
      </p:sp>
    </p:spTree>
    <p:extLst>
      <p:ext uri="{BB962C8B-B14F-4D97-AF65-F5344CB8AC3E}">
        <p14:creationId xmlns:p14="http://schemas.microsoft.com/office/powerpoint/2010/main" val="300419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373" imgH="373" progId="TCLayout.ActiveDocument.1">
                  <p:embed/>
                </p:oleObj>
              </mc:Choice>
              <mc:Fallback>
                <p:oleObj name="Слайд think-cell" r:id="rId4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73422969-7CF8-F74F-A6CA-966F7BAC8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8" y="221809"/>
            <a:ext cx="9110664" cy="504000"/>
          </a:xfrm>
        </p:spPr>
        <p:txBody>
          <a:bodyPr vert="horz">
            <a:normAutofit/>
          </a:bodyPr>
          <a:lstStyle/>
          <a:p>
            <a:r>
              <a:rPr lang="ru-RU" sz="1600" dirty="0"/>
              <a:t>ИНДИКАТИВНЫЕ ЦЕНЫ</a:t>
            </a:r>
            <a:r>
              <a:rPr lang="en-US" sz="1600" dirty="0"/>
              <a:t>*</a:t>
            </a:r>
            <a:r>
              <a:rPr lang="ru-RU" sz="1600" dirty="0"/>
              <a:t> НА СЕМЕНА ПОДСОЛНЕЧНИКА И СОЮ В ЦФО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2FEE233-5518-4D45-9579-CF6D59DEE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580" y="142923"/>
            <a:ext cx="424324" cy="5298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68B8F45-C680-C64B-911A-9DE8A52DA608}"/>
              </a:ext>
            </a:extLst>
          </p:cNvPr>
          <p:cNvSpPr txBox="1"/>
          <p:nvPr/>
        </p:nvSpPr>
        <p:spPr>
          <a:xfrm>
            <a:off x="434988" y="5036184"/>
            <a:ext cx="904385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 рынке масличных культур ситуация аналогична рынку зерна. 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переходящих запасов, ожидание рекордного урожая и ограниченные производственные мощности для хранения сохраняют тренд на снижение средних цен. По итогам 1 месяца нового урожая цены на семена подсолнечника сокращаются на 9% за месяц, рапс снижается на 12%. На фоне прочих масличных культур средние цены на сою в текущем месяце отметились сдержанным падением на 2%.</a:t>
            </a:r>
          </a:p>
        </p:txBody>
      </p:sp>
      <p:sp>
        <p:nvSpPr>
          <p:cNvPr id="42" name="Заголовок 2">
            <a:extLst>
              <a:ext uri="{FF2B5EF4-FFF2-40B4-BE49-F238E27FC236}">
                <a16:creationId xmlns:a16="http://schemas.microsoft.com/office/drawing/2014/main" id="{C9EED521-5AD7-7647-B44F-F1D1A2807299}"/>
              </a:ext>
            </a:extLst>
          </p:cNvPr>
          <p:cNvSpPr txBox="1">
            <a:spLocks/>
          </p:cNvSpPr>
          <p:nvPr/>
        </p:nvSpPr>
        <p:spPr bwMode="auto">
          <a:xfrm>
            <a:off x="3447980" y="957435"/>
            <a:ext cx="237123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6" tIns="42203" rIns="84406" bIns="42203" anchor="ctr"/>
          <a:lstStyle>
            <a:defPPr>
              <a:defRPr lang="en-US"/>
            </a:defPPr>
            <a:lvl1pPr>
              <a:lnSpc>
                <a:spcPct val="90000"/>
              </a:lnSpc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dirty="0">
                <a:solidFill>
                  <a:schemeClr val="tx1"/>
                </a:solidFill>
              </a:rPr>
              <a:t>Рапс (</a:t>
            </a:r>
            <a:r>
              <a:rPr lang="en-US" altLang="ru-RU" dirty="0">
                <a:solidFill>
                  <a:schemeClr val="tx1"/>
                </a:solidFill>
              </a:rPr>
              <a:t>CPT)</a:t>
            </a:r>
            <a:r>
              <a:rPr lang="ru-RU" altLang="ru-RU" dirty="0">
                <a:solidFill>
                  <a:schemeClr val="tx1"/>
                </a:solidFill>
              </a:rPr>
              <a:t>**</a:t>
            </a: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id="{C9EED521-5AD7-7647-B44F-F1D1A2807299}"/>
              </a:ext>
            </a:extLst>
          </p:cNvPr>
          <p:cNvSpPr txBox="1">
            <a:spLocks/>
          </p:cNvSpPr>
          <p:nvPr/>
        </p:nvSpPr>
        <p:spPr bwMode="auto">
          <a:xfrm>
            <a:off x="6651815" y="957435"/>
            <a:ext cx="237123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6" tIns="42203" rIns="84406" bIns="42203" anchor="ctr"/>
          <a:lstStyle/>
          <a:p>
            <a:pPr>
              <a:lnSpc>
                <a:spcPct val="90000"/>
              </a:lnSpc>
            </a:pPr>
            <a:r>
              <a:rPr lang="ru-RU" altLang="ru-RU" sz="1200" b="1" dirty="0">
                <a:latin typeface="Arial" panose="020B0604020202020204" pitchFamily="34" charset="0"/>
              </a:rPr>
              <a:t>Соя</a:t>
            </a:r>
          </a:p>
        </p:txBody>
      </p:sp>
      <p:graphicFrame>
        <p:nvGraphicFramePr>
          <p:cNvPr id="64" name="Диаграмма 63"/>
          <p:cNvGraphicFramePr/>
          <p:nvPr/>
        </p:nvGraphicFramePr>
        <p:xfrm>
          <a:off x="3536523" y="1389519"/>
          <a:ext cx="2801519" cy="25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9F1E640-B8B6-6245-B4E7-643FDA685D5C}"/>
              </a:ext>
            </a:extLst>
          </p:cNvPr>
          <p:cNvGrpSpPr/>
          <p:nvPr/>
        </p:nvGrpSpPr>
        <p:grpSpPr>
          <a:xfrm>
            <a:off x="3498759" y="3457521"/>
            <a:ext cx="1062580" cy="873830"/>
            <a:chOff x="318499" y="3880130"/>
            <a:chExt cx="1735430" cy="873830"/>
          </a:xfrm>
        </p:grpSpPr>
        <p:sp>
          <p:nvSpPr>
            <p:cNvPr id="88" name="Заголовок 2">
              <a:extLst>
                <a:ext uri="{FF2B5EF4-FFF2-40B4-BE49-F238E27FC236}">
                  <a16:creationId xmlns:a16="http://schemas.microsoft.com/office/drawing/2014/main" id="{7F58DA6A-128B-BF46-9485-A5DF5AF105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499" y="3880130"/>
              <a:ext cx="1618878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-5%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D8A20DEE-762F-1041-AEBA-978CF3B6F534}"/>
                </a:ext>
              </a:extLst>
            </p:cNvPr>
            <p:cNvSpPr/>
            <p:nvPr/>
          </p:nvSpPr>
          <p:spPr>
            <a:xfrm>
              <a:off x="326969" y="4353850"/>
              <a:ext cx="17269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32C7D89-79B3-524C-B8B1-DDD8B5B36B2C}"/>
              </a:ext>
            </a:extLst>
          </p:cNvPr>
          <p:cNvGrpSpPr/>
          <p:nvPr/>
        </p:nvGrpSpPr>
        <p:grpSpPr>
          <a:xfrm>
            <a:off x="4885875" y="3457521"/>
            <a:ext cx="1521377" cy="873830"/>
            <a:chOff x="318501" y="3880130"/>
            <a:chExt cx="2234943" cy="873830"/>
          </a:xfrm>
        </p:grpSpPr>
        <p:sp>
          <p:nvSpPr>
            <p:cNvPr id="92" name="Заголовок 2">
              <a:extLst>
                <a:ext uri="{FF2B5EF4-FFF2-40B4-BE49-F238E27FC236}">
                  <a16:creationId xmlns:a16="http://schemas.microsoft.com/office/drawing/2014/main" id="{6F07EE33-8660-4045-814C-E128DD423F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-42%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F2E23302-0DE8-CF4D-AF51-0201ADE872B4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CFD7D065-5954-E443-B74C-FB83A52E2D04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31741"/>
              <a:ext cx="2037197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9F1E640-B8B6-6245-B4E7-643FDA685D5C}"/>
              </a:ext>
            </a:extLst>
          </p:cNvPr>
          <p:cNvGrpSpPr/>
          <p:nvPr/>
        </p:nvGrpSpPr>
        <p:grpSpPr>
          <a:xfrm>
            <a:off x="6688791" y="3457521"/>
            <a:ext cx="1062580" cy="873830"/>
            <a:chOff x="318499" y="3880130"/>
            <a:chExt cx="1735430" cy="873830"/>
          </a:xfrm>
        </p:grpSpPr>
        <p:sp>
          <p:nvSpPr>
            <p:cNvPr id="96" name="Заголовок 2">
              <a:extLst>
                <a:ext uri="{FF2B5EF4-FFF2-40B4-BE49-F238E27FC236}">
                  <a16:creationId xmlns:a16="http://schemas.microsoft.com/office/drawing/2014/main" id="{7F58DA6A-128B-BF46-9485-A5DF5AF105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499" y="3880130"/>
              <a:ext cx="1735430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-2%</a:t>
              </a: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D8A20DEE-762F-1041-AEBA-978CF3B6F534}"/>
                </a:ext>
              </a:extLst>
            </p:cNvPr>
            <p:cNvSpPr/>
            <p:nvPr/>
          </p:nvSpPr>
          <p:spPr>
            <a:xfrm>
              <a:off x="326969" y="4353850"/>
              <a:ext cx="17269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132C7D89-79B3-524C-B8B1-DDD8B5B36B2C}"/>
              </a:ext>
            </a:extLst>
          </p:cNvPr>
          <p:cNvGrpSpPr/>
          <p:nvPr/>
        </p:nvGrpSpPr>
        <p:grpSpPr>
          <a:xfrm>
            <a:off x="8075907" y="3457521"/>
            <a:ext cx="1521377" cy="873830"/>
            <a:chOff x="318501" y="3880130"/>
            <a:chExt cx="2234943" cy="873830"/>
          </a:xfrm>
        </p:grpSpPr>
        <p:sp>
          <p:nvSpPr>
            <p:cNvPr id="100" name="Заголовок 2">
              <a:extLst>
                <a:ext uri="{FF2B5EF4-FFF2-40B4-BE49-F238E27FC236}">
                  <a16:creationId xmlns:a16="http://schemas.microsoft.com/office/drawing/2014/main" id="{6F07EE33-8660-4045-814C-E128DD423F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-32%</a:t>
              </a: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F2E23302-0DE8-CF4D-AF51-0201ADE872B4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CFD7D065-5954-E443-B74C-FB83A52E2D04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31741"/>
              <a:ext cx="1862402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3" name="Диаграмма 102"/>
          <p:cNvGraphicFramePr/>
          <p:nvPr/>
        </p:nvGraphicFramePr>
        <p:xfrm>
          <a:off x="6733941" y="1389519"/>
          <a:ext cx="2801519" cy="25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9D2EBC1-9985-254A-98AB-2F59CD96A0CE}"/>
              </a:ext>
            </a:extLst>
          </p:cNvPr>
          <p:cNvCxnSpPr>
            <a:cxnSpLocks/>
          </p:cNvCxnSpPr>
          <p:nvPr/>
        </p:nvCxnSpPr>
        <p:spPr>
          <a:xfrm>
            <a:off x="3536523" y="3909132"/>
            <a:ext cx="1267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9D2EBC1-9985-254A-98AB-2F59CD96A0CE}"/>
              </a:ext>
            </a:extLst>
          </p:cNvPr>
          <p:cNvCxnSpPr>
            <a:cxnSpLocks/>
          </p:cNvCxnSpPr>
          <p:nvPr/>
        </p:nvCxnSpPr>
        <p:spPr>
          <a:xfrm>
            <a:off x="6733941" y="3909132"/>
            <a:ext cx="12672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68B8F45-C680-C64B-911A-9DE8A52DA608}"/>
              </a:ext>
            </a:extLst>
          </p:cNvPr>
          <p:cNvSpPr txBox="1"/>
          <p:nvPr/>
        </p:nvSpPr>
        <p:spPr>
          <a:xfrm>
            <a:off x="274026" y="6203608"/>
            <a:ext cx="804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Цены представлены в рублях за тонну продукции и с учетом НДС, базис поставки –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EXW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(если не указано иное)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** Ретроспективные данные по рапсу скорректированы, ввиду смены источника данных (в целях оперативного получения информации)</a:t>
            </a: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325983" y="1406251"/>
          <a:ext cx="2801519" cy="25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C12108F-65E3-219F-8404-5A710BB9AFA5}"/>
              </a:ext>
            </a:extLst>
          </p:cNvPr>
          <p:cNvGrpSpPr/>
          <p:nvPr/>
        </p:nvGrpSpPr>
        <p:grpSpPr>
          <a:xfrm>
            <a:off x="253911" y="3490693"/>
            <a:ext cx="2234943" cy="900989"/>
            <a:chOff x="318501" y="3852971"/>
            <a:chExt cx="2234943" cy="900989"/>
          </a:xfrm>
        </p:grpSpPr>
        <p:sp>
          <p:nvSpPr>
            <p:cNvPr id="51" name="Заголовок 2">
              <a:extLst>
                <a:ext uri="{FF2B5EF4-FFF2-40B4-BE49-F238E27FC236}">
                  <a16:creationId xmlns:a16="http://schemas.microsoft.com/office/drawing/2014/main" id="{4FF83273-45B7-AE39-B797-7E4B925E5F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52971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8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93AF8E2-8E8C-2B53-C162-C7C6A3EB04D3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за месяц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29280486-DC7A-3497-C148-D99C09A4ECA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22776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F04933A-BC84-0CEC-5315-D0FC8F49B918}"/>
              </a:ext>
            </a:extLst>
          </p:cNvPr>
          <p:cNvGrpSpPr/>
          <p:nvPr/>
        </p:nvGrpSpPr>
        <p:grpSpPr>
          <a:xfrm>
            <a:off x="1702807" y="3503156"/>
            <a:ext cx="2234943" cy="882883"/>
            <a:chOff x="318501" y="3871077"/>
            <a:chExt cx="2234943" cy="882883"/>
          </a:xfrm>
        </p:grpSpPr>
        <p:sp>
          <p:nvSpPr>
            <p:cNvPr id="56" name="Заголовок 2">
              <a:extLst>
                <a:ext uri="{FF2B5EF4-FFF2-40B4-BE49-F238E27FC236}">
                  <a16:creationId xmlns:a16="http://schemas.microsoft.com/office/drawing/2014/main" id="{440C3963-CE06-4ABB-1985-1FB04759FF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71077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28</a:t>
              </a: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%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C9B7ADB2-091A-E450-AF2C-AD46CCBE3983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 прошлому сезону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63CCE7D-0B02-F193-3D20-00E1B998BBF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5" y="4331741"/>
              <a:ext cx="1296000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Заголовок 2">
            <a:extLst>
              <a:ext uri="{FF2B5EF4-FFF2-40B4-BE49-F238E27FC236}">
                <a16:creationId xmlns:a16="http://schemas.microsoft.com/office/drawing/2014/main" id="{C9EED521-5AD7-7647-B44F-F1D1A2807299}"/>
              </a:ext>
            </a:extLst>
          </p:cNvPr>
          <p:cNvSpPr txBox="1">
            <a:spLocks/>
          </p:cNvSpPr>
          <p:nvPr/>
        </p:nvSpPr>
        <p:spPr bwMode="auto">
          <a:xfrm>
            <a:off x="253911" y="957435"/>
            <a:ext cx="237123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6" tIns="42203" rIns="84406" bIns="42203" anchor="ctr"/>
          <a:lstStyle>
            <a:defPPr>
              <a:defRPr lang="en-US"/>
            </a:defPPr>
            <a:lvl1pPr>
              <a:lnSpc>
                <a:spcPct val="90000"/>
              </a:lnSpc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altLang="ru-RU" dirty="0">
                <a:solidFill>
                  <a:schemeClr val="tx1"/>
                </a:solidFill>
              </a:rPr>
              <a:t>Семена подсолнечника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7980" y="4517787"/>
            <a:ext cx="3019425" cy="200025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3BBC5C8-2B33-3C4D-88B5-BFAD5D600D5B}"/>
              </a:ext>
            </a:extLst>
          </p:cNvPr>
          <p:cNvGrpSpPr/>
          <p:nvPr/>
        </p:nvGrpSpPr>
        <p:grpSpPr>
          <a:xfrm>
            <a:off x="349985" y="5089159"/>
            <a:ext cx="91936" cy="828000"/>
            <a:chOff x="432960" y="1051574"/>
            <a:chExt cx="68893" cy="468000"/>
          </a:xfrm>
        </p:grpSpPr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9FC3A625-3EF8-2C4D-B633-E9F536A03816}"/>
                </a:ext>
              </a:extLst>
            </p:cNvPr>
            <p:cNvCxnSpPr>
              <a:cxnSpLocks/>
            </p:cNvCxnSpPr>
            <p:nvPr/>
          </p:nvCxnSpPr>
          <p:spPr>
            <a:xfrm>
              <a:off x="432960" y="1051574"/>
              <a:ext cx="0" cy="468000"/>
            </a:xfrm>
            <a:prstGeom prst="line">
              <a:avLst/>
            </a:prstGeom>
            <a:ln w="38100">
              <a:solidFill>
                <a:schemeClr val="accent6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CE8CA2C-8476-E94D-8690-5EE49595ADC6}"/>
                </a:ext>
              </a:extLst>
            </p:cNvPr>
            <p:cNvCxnSpPr>
              <a:cxnSpLocks/>
            </p:cNvCxnSpPr>
            <p:nvPr/>
          </p:nvCxnSpPr>
          <p:spPr>
            <a:xfrm>
              <a:off x="501853" y="1051574"/>
              <a:ext cx="0" cy="468000"/>
            </a:xfrm>
            <a:prstGeom prst="line">
              <a:avLst/>
            </a:prstGeom>
            <a:ln w="19050">
              <a:solidFill>
                <a:schemeClr val="accent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84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81" imgH="381" progId="TCLayout.ActiveDocument.1">
                  <p:embed/>
                </p:oleObj>
              </mc:Choice>
              <mc:Fallback>
                <p:oleObj name="Слайд think-cell" r:id="rId3" imgW="381" imgH="38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951" y="238282"/>
            <a:ext cx="9675337" cy="504000"/>
          </a:xfrm>
        </p:spPr>
        <p:txBody>
          <a:bodyPr vert="horz">
            <a:normAutofit/>
          </a:bodyPr>
          <a:lstStyle/>
          <a:p>
            <a:r>
              <a:rPr lang="ru-RU" sz="1800" dirty="0"/>
              <a:t>РАЗВИТИЕ </a:t>
            </a:r>
            <a:r>
              <a:rPr lang="en-US" sz="1800" dirty="0"/>
              <a:t>E</a:t>
            </a:r>
            <a:r>
              <a:rPr lang="ru-RU" sz="1800" dirty="0"/>
              <a:t>-</a:t>
            </a:r>
            <a:r>
              <a:rPr lang="en-US" sz="1800" dirty="0"/>
              <a:t>COMMERCE</a:t>
            </a:r>
            <a:r>
              <a:rPr lang="ru-RU" sz="1800" dirty="0"/>
              <a:t> БАЛАНСИРУЕТ РАЗВИТИЕ РОЗНИЧНЫХ СЕТЕЙ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ED4D86-EFDD-6952-F14F-A9291E712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79547492"/>
              </p:ext>
            </p:extLst>
          </p:nvPr>
        </p:nvGraphicFramePr>
        <p:xfrm>
          <a:off x="5176619" y="1709056"/>
          <a:ext cx="4454128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04365384"/>
              </p:ext>
            </p:extLst>
          </p:nvPr>
        </p:nvGraphicFramePr>
        <p:xfrm>
          <a:off x="312643" y="1690500"/>
          <a:ext cx="4253843" cy="448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57F4F7-88EF-C2B9-3021-EE1737FA4096}"/>
              </a:ext>
            </a:extLst>
          </p:cNvPr>
          <p:cNvGrpSpPr/>
          <p:nvPr/>
        </p:nvGrpSpPr>
        <p:grpSpPr>
          <a:xfrm>
            <a:off x="5249737" y="1103827"/>
            <a:ext cx="4260614" cy="534071"/>
            <a:chOff x="331310" y="1242057"/>
            <a:chExt cx="4260614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D7C308-A885-7757-1AFB-02EF8F3DAB63}"/>
                </a:ext>
              </a:extLst>
            </p:cNvPr>
            <p:cNvSpPr txBox="1"/>
            <p:nvPr/>
          </p:nvSpPr>
          <p:spPr>
            <a:xfrm>
              <a:off x="331310" y="1242057"/>
              <a:ext cx="4116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Доля </a:t>
              </a:r>
              <a:r>
                <a:rPr lang="en-US" sz="1200" b="1" dirty="0">
                  <a:latin typeface="+mn-lt"/>
                </a:rPr>
                <a:t>e</a:t>
              </a:r>
              <a:r>
                <a:rPr lang="ru-RU" sz="1200" b="1" dirty="0">
                  <a:latin typeface="+mn-lt"/>
                </a:rPr>
                <a:t>-</a:t>
              </a:r>
              <a:r>
                <a:rPr lang="en-US" sz="1200" b="1" dirty="0">
                  <a:latin typeface="+mn-lt"/>
                </a:rPr>
                <a:t>commerce </a:t>
              </a:r>
              <a:r>
                <a:rPr lang="ru-RU" sz="1200" b="1" dirty="0">
                  <a:latin typeface="+mn-lt"/>
                </a:rPr>
                <a:t>продаж в общем объеме розничной торговли, %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FC36324-32E4-906B-5849-03ABC63092B3}"/>
                </a:ext>
              </a:extLst>
            </p:cNvPr>
            <p:cNvCxnSpPr/>
            <p:nvPr/>
          </p:nvCxnSpPr>
          <p:spPr>
            <a:xfrm>
              <a:off x="415924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0962025-349B-BFEC-C2B1-6D38179EB689}"/>
              </a:ext>
            </a:extLst>
          </p:cNvPr>
          <p:cNvGrpSpPr/>
          <p:nvPr/>
        </p:nvGrpSpPr>
        <p:grpSpPr>
          <a:xfrm>
            <a:off x="338951" y="1103827"/>
            <a:ext cx="4260614" cy="523483"/>
            <a:chOff x="5364345" y="1235063"/>
            <a:chExt cx="4260614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FB27C-7A7C-09CD-C722-DFCAEFBE9A04}"/>
                </a:ext>
              </a:extLst>
            </p:cNvPr>
            <p:cNvSpPr txBox="1"/>
            <p:nvPr/>
          </p:nvSpPr>
          <p:spPr>
            <a:xfrm>
              <a:off x="5364345" y="1235063"/>
              <a:ext cx="4116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Доля оборота розничных торговых сетей в общем объеме оборота розничной торговли,%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80508F6-4951-CBC9-09CE-419BA3116CBD}"/>
                </a:ext>
              </a:extLst>
            </p:cNvPr>
            <p:cNvCxnSpPr/>
            <p:nvPr/>
          </p:nvCxnSpPr>
          <p:spPr>
            <a:xfrm>
              <a:off x="5448959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685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8235FD-5071-722F-A5FB-85E05937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187" y="0"/>
            <a:ext cx="385762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96097B-3B32-50B0-6CCD-3AD2FA9D6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761" y="0"/>
            <a:ext cx="385762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D856D-C013-78FA-AEF6-329EBCC45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934" y="0"/>
            <a:ext cx="3857625" cy="6858000"/>
          </a:xfrm>
          <a:prstGeom prst="rect">
            <a:avLst/>
          </a:prstGeom>
        </p:spPr>
      </p:pic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7" imgW="373" imgH="373" progId="TCLayout.ActiveDocument.1">
                  <p:embed/>
                </p:oleObj>
              </mc:Choice>
              <mc:Fallback>
                <p:oleObj name="Слайд think-cell" r:id="rId7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59881E-84FA-4FE0-9977-9FCA001477DA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7929749" y="266363"/>
            <a:ext cx="1722959" cy="412011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70E666-2386-7075-A4AD-29E2029F6AAF}"/>
              </a:ext>
            </a:extLst>
          </p:cNvPr>
          <p:cNvSpPr/>
          <p:nvPr/>
        </p:nvSpPr>
        <p:spPr>
          <a:xfrm>
            <a:off x="0" y="2428875"/>
            <a:ext cx="7929749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EE75AA44-2D46-F524-3BD2-8C5508E8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10" y="3417044"/>
            <a:ext cx="9110664" cy="50400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/>
              <a:t>ТЕКУЩАЯ СИТУАЦИЯ </a:t>
            </a:r>
            <a:br>
              <a:rPr lang="ru-RU" sz="3200" dirty="0"/>
            </a:br>
            <a:r>
              <a:rPr lang="ru-RU" sz="3200" dirty="0"/>
              <a:t>В ЖИВОТНОВОДСТВЕ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AC1217C-5B44-1603-AAC2-9CAF30AE928C}"/>
              </a:ext>
            </a:extLst>
          </p:cNvPr>
          <p:cNvSpPr/>
          <p:nvPr/>
        </p:nvSpPr>
        <p:spPr>
          <a:xfrm>
            <a:off x="8029574" y="2428875"/>
            <a:ext cx="360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6204F3C-3561-5D42-CD47-FCBAF729653B}"/>
              </a:ext>
            </a:extLst>
          </p:cNvPr>
          <p:cNvSpPr/>
          <p:nvPr/>
        </p:nvSpPr>
        <p:spPr>
          <a:xfrm>
            <a:off x="8553355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5DECE6-EEBC-3E12-2930-AA2DE1BD1E71}"/>
              </a:ext>
            </a:extLst>
          </p:cNvPr>
          <p:cNvSpPr/>
          <p:nvPr/>
        </p:nvSpPr>
        <p:spPr>
          <a:xfrm>
            <a:off x="8810806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93D9FAC-A4F8-9F87-217D-69F9D4BD808E}"/>
              </a:ext>
            </a:extLst>
          </p:cNvPr>
          <p:cNvSpPr/>
          <p:nvPr/>
        </p:nvSpPr>
        <p:spPr>
          <a:xfrm>
            <a:off x="9068257" y="2428875"/>
            <a:ext cx="836797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9C9D4-C7E4-454C-E546-1C741EA1D1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z="1400" smtClean="0">
                <a:solidFill>
                  <a:schemeClr val="bg1"/>
                </a:solidFill>
              </a:rPr>
              <a:pPr defTabSz="457189"/>
              <a:t>19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3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CBB00AA-EA3A-4A62-99D9-667BEC6241A3}"/>
              </a:ext>
            </a:extLst>
          </p:cNvPr>
          <p:cNvGraphicFramePr>
            <a:graphicFrameLocks/>
          </p:cNvGraphicFramePr>
          <p:nvPr/>
        </p:nvGraphicFramePr>
        <p:xfrm>
          <a:off x="213129" y="970932"/>
          <a:ext cx="6752440" cy="441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73" imgH="373" progId="TCLayout.ActiveDocument.1">
                  <p:embed/>
                </p:oleObj>
              </mc:Choice>
              <mc:Fallback>
                <p:oleObj name="Слайд think-cell" r:id="rId5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73422969-7CF8-F74F-A6CA-966F7BAC8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2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028" y="221809"/>
            <a:ext cx="9110664" cy="504000"/>
          </a:xfrm>
        </p:spPr>
        <p:txBody>
          <a:bodyPr vert="horz">
            <a:normAutofit/>
          </a:bodyPr>
          <a:lstStyle/>
          <a:p>
            <a:r>
              <a:rPr lang="ru-RU" sz="1600" dirty="0"/>
              <a:t>ТОВАРНЫЕ СВИНЬИ (40 Н)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B8F45-C680-C64B-911A-9DE8A52DA608}"/>
              </a:ext>
            </a:extLst>
          </p:cNvPr>
          <p:cNvSpPr txBox="1"/>
          <p:nvPr/>
        </p:nvSpPr>
        <p:spPr>
          <a:xfrm>
            <a:off x="7348136" y="3697761"/>
            <a:ext cx="224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Динамика цен на свинину изменилась, на данный момент прослеживается резкое снижение.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DC348A2-8B6B-3545-A86E-068F1AB2AE73}"/>
              </a:ext>
            </a:extLst>
          </p:cNvPr>
          <p:cNvCxnSpPr>
            <a:cxnSpLocks/>
          </p:cNvCxnSpPr>
          <p:nvPr/>
        </p:nvCxnSpPr>
        <p:spPr>
          <a:xfrm>
            <a:off x="653246" y="5367077"/>
            <a:ext cx="25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A6CFEE9-3085-6442-9492-0F9C89B79372}"/>
              </a:ext>
            </a:extLst>
          </p:cNvPr>
          <p:cNvGrpSpPr/>
          <p:nvPr/>
        </p:nvGrpSpPr>
        <p:grpSpPr>
          <a:xfrm>
            <a:off x="663636" y="5451931"/>
            <a:ext cx="3047739" cy="584775"/>
            <a:chOff x="663636" y="5242381"/>
            <a:chExt cx="3047739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9042F7-1248-664C-B08A-14214E826C0D}"/>
                </a:ext>
              </a:extLst>
            </p:cNvPr>
            <p:cNvSpPr txBox="1"/>
            <p:nvPr/>
          </p:nvSpPr>
          <p:spPr>
            <a:xfrm>
              <a:off x="1115708" y="5242381"/>
              <a:ext cx="2595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</a:p>
            <a:p>
              <a:pPr algn="just">
                <a:spcAft>
                  <a:spcPts val="300"/>
                </a:spcAft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  <a:p>
              <a:pPr algn="just">
                <a:spcAft>
                  <a:spcPts val="300"/>
                </a:spcAft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Среднее 2017 - 2021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0EBAAA6C-3081-2448-91A1-C4EBB96BB90A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344563"/>
              <a:ext cx="42740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3436576B-A2B6-2448-ADE9-2BA735506AF7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517742"/>
              <a:ext cx="42740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76240E0B-D7EC-9641-9E43-BA924E7D1E22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697849"/>
              <a:ext cx="427408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F1E640-B8B6-6245-B4E7-643FDA685D5C}"/>
              </a:ext>
            </a:extLst>
          </p:cNvPr>
          <p:cNvGrpSpPr/>
          <p:nvPr/>
        </p:nvGrpSpPr>
        <p:grpSpPr>
          <a:xfrm>
            <a:off x="7060780" y="938902"/>
            <a:ext cx="2500733" cy="873830"/>
            <a:chOff x="318501" y="3880130"/>
            <a:chExt cx="2500733" cy="873830"/>
          </a:xfrm>
        </p:grpSpPr>
        <p:sp>
          <p:nvSpPr>
            <p:cNvPr id="25" name="Заголовок 2">
              <a:extLst>
                <a:ext uri="{FF2B5EF4-FFF2-40B4-BE49-F238E27FC236}">
                  <a16:creationId xmlns:a16="http://schemas.microsoft.com/office/drawing/2014/main" id="{7F58DA6A-128B-BF46-9485-A5DF5AF105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122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8A20DEE-762F-1041-AEBA-978CF3B6F534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Ценовой индекс «</a:t>
              </a:r>
              <a:r>
                <a:rPr lang="ru-RU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живка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» на 40 неделе 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89D2EBC1-9985-254A-98AB-2F59CD96A0C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32C7D89-79B3-524C-B8B1-DDD8B5B36B2C}"/>
              </a:ext>
            </a:extLst>
          </p:cNvPr>
          <p:cNvGrpSpPr/>
          <p:nvPr/>
        </p:nvGrpSpPr>
        <p:grpSpPr>
          <a:xfrm>
            <a:off x="7060780" y="1783729"/>
            <a:ext cx="2500733" cy="719941"/>
            <a:chOff x="318501" y="3880130"/>
            <a:chExt cx="2500733" cy="719941"/>
          </a:xfrm>
        </p:grpSpPr>
        <p:sp>
          <p:nvSpPr>
            <p:cNvPr id="29" name="Заголовок 2">
              <a:extLst>
                <a:ext uri="{FF2B5EF4-FFF2-40B4-BE49-F238E27FC236}">
                  <a16:creationId xmlns:a16="http://schemas.microsoft.com/office/drawing/2014/main" id="{6F07EE33-8660-4045-814C-E128DD423F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-2%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2E23302-0DE8-CF4D-AF51-0201ADE872B4}"/>
                </a:ext>
              </a:extLst>
            </p:cNvPr>
            <p:cNvSpPr/>
            <p:nvPr/>
          </p:nvSpPr>
          <p:spPr>
            <a:xfrm>
              <a:off x="326968" y="4353850"/>
              <a:ext cx="22264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к предыдущей неделе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CFD7D065-5954-E443-B74C-FB83A52E2D04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6E3A523-AF1D-9B48-BD50-EC6A68FECFC8}"/>
              </a:ext>
            </a:extLst>
          </p:cNvPr>
          <p:cNvGrpSpPr/>
          <p:nvPr/>
        </p:nvGrpSpPr>
        <p:grpSpPr>
          <a:xfrm>
            <a:off x="7060780" y="2479471"/>
            <a:ext cx="2500733" cy="873830"/>
            <a:chOff x="318501" y="3880130"/>
            <a:chExt cx="2500733" cy="873830"/>
          </a:xfrm>
        </p:grpSpPr>
        <p:sp>
          <p:nvSpPr>
            <p:cNvPr id="33" name="Заголовок 2">
              <a:extLst>
                <a:ext uri="{FF2B5EF4-FFF2-40B4-BE49-F238E27FC236}">
                  <a16:creationId xmlns:a16="http://schemas.microsoft.com/office/drawing/2014/main" id="{C9EED521-5AD7-7647-B44F-F1D1A28072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-14%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489477A5-0954-7A49-AF98-D2DC1F5BB8C1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к аналогичной неделе прошлого года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BB5E3774-A320-884D-A30C-C4EA6FDF48C2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8B276004-684A-4752-9911-57C8929B8849}"/>
              </a:ext>
            </a:extLst>
          </p:cNvPr>
          <p:cNvSpPr/>
          <p:nvPr/>
        </p:nvSpPr>
        <p:spPr>
          <a:xfrm>
            <a:off x="66261" y="6087506"/>
            <a:ext cx="3372678" cy="60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5FAAF72-8A12-4679-BD5D-797A5D6324F4}"/>
              </a:ext>
            </a:extLst>
          </p:cNvPr>
          <p:cNvSpPr/>
          <p:nvPr/>
        </p:nvSpPr>
        <p:spPr>
          <a:xfrm>
            <a:off x="0" y="836090"/>
            <a:ext cx="9906000" cy="148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B3D113F-AFAB-4DCB-B87F-E1196F769DFA}"/>
              </a:ext>
            </a:extLst>
          </p:cNvPr>
          <p:cNvCxnSpPr/>
          <p:nvPr/>
        </p:nvCxnSpPr>
        <p:spPr>
          <a:xfrm>
            <a:off x="66261" y="788504"/>
            <a:ext cx="9594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C99AAA7-5888-4AF8-B6D1-730044B56061}"/>
              </a:ext>
            </a:extLst>
          </p:cNvPr>
          <p:cNvCxnSpPr>
            <a:cxnSpLocks/>
          </p:cNvCxnSpPr>
          <p:nvPr/>
        </p:nvCxnSpPr>
        <p:spPr>
          <a:xfrm>
            <a:off x="7156855" y="3659399"/>
            <a:ext cx="0" cy="1469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033735" y="2552869"/>
            <a:ext cx="502189" cy="51404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024230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969C3AC-DFBB-45F8-9DD8-CEEC8D8ED387}"/>
              </a:ext>
            </a:extLst>
          </p:cNvPr>
          <p:cNvGraphicFramePr>
            <a:graphicFrameLocks/>
          </p:cNvGraphicFramePr>
          <p:nvPr/>
        </p:nvGraphicFramePr>
        <p:xfrm>
          <a:off x="155898" y="861240"/>
          <a:ext cx="6755196" cy="442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AD3495F-79B1-4E87-BEA7-F668CB9D6BD3}"/>
              </a:ext>
            </a:extLst>
          </p:cNvPr>
          <p:cNvSpPr/>
          <p:nvPr/>
        </p:nvSpPr>
        <p:spPr>
          <a:xfrm>
            <a:off x="0" y="836090"/>
            <a:ext cx="9906000" cy="148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373" imgH="373" progId="TCLayout.ActiveDocument.1">
                  <p:embed/>
                </p:oleObj>
              </mc:Choice>
              <mc:Fallback>
                <p:oleObj name="Слайд think-cell" r:id="rId5" imgW="373" imgH="373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DD30752-BCF0-574E-BDE2-179C8887A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1600" dirty="0"/>
              <a:t>ТУШКА БРОЙЛЕРА (40 Н)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35215" y="2271765"/>
            <a:ext cx="449650" cy="446527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632C3CB-276D-5F4C-BF5B-3B16D792806B}"/>
              </a:ext>
            </a:extLst>
          </p:cNvPr>
          <p:cNvCxnSpPr>
            <a:cxnSpLocks/>
          </p:cNvCxnSpPr>
          <p:nvPr/>
        </p:nvCxnSpPr>
        <p:spPr>
          <a:xfrm>
            <a:off x="653246" y="5290877"/>
            <a:ext cx="252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67A7B9F-2544-DD4F-990A-BD5F17D192CF}"/>
              </a:ext>
            </a:extLst>
          </p:cNvPr>
          <p:cNvGrpSpPr/>
          <p:nvPr/>
        </p:nvGrpSpPr>
        <p:grpSpPr>
          <a:xfrm>
            <a:off x="663636" y="5375731"/>
            <a:ext cx="3047739" cy="584775"/>
            <a:chOff x="663636" y="5242381"/>
            <a:chExt cx="3047739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2D3FB4-A5F3-8A45-AD45-AE268AED4BFC}"/>
                </a:ext>
              </a:extLst>
            </p:cNvPr>
            <p:cNvSpPr txBox="1"/>
            <p:nvPr/>
          </p:nvSpPr>
          <p:spPr>
            <a:xfrm>
              <a:off x="1115708" y="5242381"/>
              <a:ext cx="2595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2021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300"/>
                </a:spcAft>
              </a:pP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Среднее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9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C7C6C41-B323-3B44-9A68-48A501520421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344563"/>
              <a:ext cx="42740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EDC1627C-B65F-DE45-9111-C52A0C0D07F6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517742"/>
              <a:ext cx="42740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26B53D2-7A20-164A-9394-E7CCBD301517}"/>
                </a:ext>
              </a:extLst>
            </p:cNvPr>
            <p:cNvCxnSpPr>
              <a:cxnSpLocks/>
            </p:cNvCxnSpPr>
            <p:nvPr/>
          </p:nvCxnSpPr>
          <p:spPr>
            <a:xfrm>
              <a:off x="663636" y="5697849"/>
              <a:ext cx="427408" cy="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1807AA3-7BAD-9A4D-BACF-464FDFD5A664}"/>
              </a:ext>
            </a:extLst>
          </p:cNvPr>
          <p:cNvGrpSpPr/>
          <p:nvPr/>
        </p:nvGrpSpPr>
        <p:grpSpPr>
          <a:xfrm>
            <a:off x="7060780" y="926549"/>
            <a:ext cx="2500733" cy="873830"/>
            <a:chOff x="318501" y="3880130"/>
            <a:chExt cx="2500733" cy="873830"/>
          </a:xfrm>
        </p:grpSpPr>
        <p:sp>
          <p:nvSpPr>
            <p:cNvPr id="26" name="Заголовок 2">
              <a:extLst>
                <a:ext uri="{FF2B5EF4-FFF2-40B4-BE49-F238E27FC236}">
                  <a16:creationId xmlns:a16="http://schemas.microsoft.com/office/drawing/2014/main" id="{4BEA861D-A905-4F4A-9C0C-8AB2E48CBF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142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83B327-CB64-3944-AE5A-0F7AB9744605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Ценовой индекс тушки бройлера на 40 неделе 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062FB3A-249F-FE4E-8409-46D278C7125F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1604CE3-2473-2B4C-8DC3-2F3AECA09042}"/>
              </a:ext>
            </a:extLst>
          </p:cNvPr>
          <p:cNvGrpSpPr/>
          <p:nvPr/>
        </p:nvGrpSpPr>
        <p:grpSpPr>
          <a:xfrm>
            <a:off x="7060780" y="1771376"/>
            <a:ext cx="2500733" cy="719941"/>
            <a:chOff x="318501" y="3880130"/>
            <a:chExt cx="2500733" cy="719941"/>
          </a:xfrm>
        </p:grpSpPr>
        <p:sp>
          <p:nvSpPr>
            <p:cNvPr id="32" name="Заголовок 2">
              <a:extLst>
                <a:ext uri="{FF2B5EF4-FFF2-40B4-BE49-F238E27FC236}">
                  <a16:creationId xmlns:a16="http://schemas.microsoft.com/office/drawing/2014/main" id="{8250FB83-2DE9-2A4E-9739-B0B4C2F3BA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0%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9DF0A909-A47C-1A43-AAD5-47FBCEC58FBF}"/>
                </a:ext>
              </a:extLst>
            </p:cNvPr>
            <p:cNvSpPr/>
            <p:nvPr/>
          </p:nvSpPr>
          <p:spPr>
            <a:xfrm>
              <a:off x="326968" y="4353850"/>
              <a:ext cx="22264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к предыдущей неделе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EE5046D6-D298-4845-BEF8-764436CB12CD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1D2A91-3123-7241-BA55-ECA625166BDF}"/>
              </a:ext>
            </a:extLst>
          </p:cNvPr>
          <p:cNvGrpSpPr/>
          <p:nvPr/>
        </p:nvGrpSpPr>
        <p:grpSpPr>
          <a:xfrm>
            <a:off x="7060780" y="2467118"/>
            <a:ext cx="2500733" cy="873830"/>
            <a:chOff x="318501" y="3880130"/>
            <a:chExt cx="2500733" cy="873830"/>
          </a:xfrm>
        </p:grpSpPr>
        <p:sp>
          <p:nvSpPr>
            <p:cNvPr id="36" name="Заголовок 2">
              <a:extLst>
                <a:ext uri="{FF2B5EF4-FFF2-40B4-BE49-F238E27FC236}">
                  <a16:creationId xmlns:a16="http://schemas.microsoft.com/office/drawing/2014/main" id="{9283FB1A-236C-D84A-AA2E-0EC9AD9D20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8501" y="3880130"/>
              <a:ext cx="1368425" cy="48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4406" tIns="42203" rIns="84406" bIns="42203" anchor="ctr"/>
            <a:lstStyle/>
            <a:p>
              <a:pPr>
                <a:lnSpc>
                  <a:spcPct val="90000"/>
                </a:lnSpc>
              </a:pPr>
              <a:r>
                <a:rPr lang="ru-RU" altLang="ru-RU" sz="24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-14%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2442C28-AF6D-8F44-A2B7-0BADE8EED8C5}"/>
                </a:ext>
              </a:extLst>
            </p:cNvPr>
            <p:cNvSpPr/>
            <p:nvPr/>
          </p:nvSpPr>
          <p:spPr>
            <a:xfrm>
              <a:off x="326968" y="4353850"/>
              <a:ext cx="222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Изменение к аналогичной неделе прошлого года</a:t>
              </a:r>
              <a:endParaRPr lang="ru-RU" sz="1000" b="1" dirty="0">
                <a:latin typeface="Arial" pitchFamily="34" charset="0"/>
                <a:ea typeface="ヒラギノ角ゴ ProN W3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276EEEA2-951C-7840-A5B6-7050DFA14DEE}"/>
                </a:ext>
              </a:extLst>
            </p:cNvPr>
            <p:cNvCxnSpPr>
              <a:cxnSpLocks/>
            </p:cNvCxnSpPr>
            <p:nvPr/>
          </p:nvCxnSpPr>
          <p:spPr>
            <a:xfrm>
              <a:off x="414576" y="4331741"/>
              <a:ext cx="240465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CA1FC91-52DD-4906-A862-6DFA962C9354}"/>
              </a:ext>
            </a:extLst>
          </p:cNvPr>
          <p:cNvSpPr/>
          <p:nvPr/>
        </p:nvSpPr>
        <p:spPr>
          <a:xfrm>
            <a:off x="66261" y="6087506"/>
            <a:ext cx="3372678" cy="60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70FE0942-E8E7-4C2B-91E4-331D7A8BCE01}"/>
              </a:ext>
            </a:extLst>
          </p:cNvPr>
          <p:cNvCxnSpPr/>
          <p:nvPr/>
        </p:nvCxnSpPr>
        <p:spPr>
          <a:xfrm>
            <a:off x="66261" y="788504"/>
            <a:ext cx="95945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093C99D3-44E5-47FC-903F-72CB57328D35}"/>
              </a:ext>
            </a:extLst>
          </p:cNvPr>
          <p:cNvCxnSpPr>
            <a:cxnSpLocks/>
          </p:cNvCxnSpPr>
          <p:nvPr/>
        </p:nvCxnSpPr>
        <p:spPr>
          <a:xfrm>
            <a:off x="7156855" y="3487123"/>
            <a:ext cx="0" cy="965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0D3AB77-8CEF-4F7F-B11D-DB4FA257F549}"/>
              </a:ext>
            </a:extLst>
          </p:cNvPr>
          <p:cNvSpPr txBox="1"/>
          <p:nvPr/>
        </p:nvSpPr>
        <p:spPr>
          <a:xfrm>
            <a:off x="7348136" y="3399591"/>
            <a:ext cx="224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Цена на тушку ЦБ стабилизировалась. Дальнейшая динамика цен на куриные части будет во многом зависеть от рынка свинины. Резкое и глубокое падение цен на свинину может негативно повлиять и на рынок курятины.</a:t>
            </a:r>
          </a:p>
        </p:txBody>
      </p:sp>
    </p:spTree>
    <p:extLst>
      <p:ext uri="{BB962C8B-B14F-4D97-AF65-F5344CB8AC3E}">
        <p14:creationId xmlns:p14="http://schemas.microsoft.com/office/powerpoint/2010/main" val="326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721" y="644658"/>
          <a:ext cx="1720" cy="1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" y="644658"/>
                        <a:ext cx="1720" cy="1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Прямоугольник 76" hidden="1"/>
          <p:cNvSpPr/>
          <p:nvPr>
            <p:custDataLst>
              <p:tags r:id="rId2"/>
            </p:custDataLst>
          </p:nvPr>
        </p:nvSpPr>
        <p:spPr>
          <a:xfrm>
            <a:off x="0" y="642938"/>
            <a:ext cx="171979" cy="17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ctr" defTabSz="99057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prstClr val="white"/>
              </a:solidFill>
              <a:latin typeface="Calibri"/>
              <a:sym typeface="+mn-lt"/>
            </a:endParaRPr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346B5907-DCE5-AFF5-E98E-97BB4EE375CE}"/>
              </a:ext>
            </a:extLst>
          </p:cNvPr>
          <p:cNvSpPr txBox="1">
            <a:spLocks/>
          </p:cNvSpPr>
          <p:nvPr/>
        </p:nvSpPr>
        <p:spPr>
          <a:xfrm>
            <a:off x="5253418" y="2575725"/>
            <a:ext cx="4478226" cy="458708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3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93" b="0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366721" fontAlgn="auto">
              <a:spcAft>
                <a:spcPts val="0"/>
              </a:spcAft>
              <a:defRPr/>
            </a:pPr>
            <a:endParaRPr lang="ru-RU" sz="1300" b="1" dirty="0">
              <a:solidFill>
                <a:srgbClr val="FF0000"/>
              </a:solidFill>
              <a:latin typeface="Calibri"/>
            </a:endParaRPr>
          </a:p>
          <a:p>
            <a:pPr defTabSz="366721" fontAlgn="auto">
              <a:spcAft>
                <a:spcPts val="0"/>
              </a:spcAft>
              <a:defRPr/>
            </a:pPr>
            <a:r>
              <a:rPr lang="ru-RU" sz="1300" b="1" dirty="0">
                <a:solidFill>
                  <a:srgbClr val="FF0000"/>
                </a:solidFill>
                <a:latin typeface="Calibri"/>
              </a:rPr>
              <a:t>Мои статьи </a:t>
            </a:r>
            <a:r>
              <a:rPr lang="en-US" sz="1300" b="1" dirty="0">
                <a:solidFill>
                  <a:srgbClr val="FF0000"/>
                </a:solidFill>
                <a:latin typeface="Calibri"/>
                <a:sym typeface="Wingdings" panose="05000000000000000000" pitchFamily="2" charset="2"/>
              </a:rPr>
              <a:t></a:t>
            </a:r>
            <a:endParaRPr lang="ru-RU" sz="13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3A8A13-4D83-21B5-5538-6974AD35E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37" y="1869149"/>
            <a:ext cx="3215078" cy="3025956"/>
          </a:xfrm>
          <a:prstGeom prst="rect">
            <a:avLst/>
          </a:prstGeom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25570DDD-33F9-2091-9C26-ACBCED13C5A5}"/>
              </a:ext>
            </a:extLst>
          </p:cNvPr>
          <p:cNvSpPr txBox="1">
            <a:spLocks/>
          </p:cNvSpPr>
          <p:nvPr/>
        </p:nvSpPr>
        <p:spPr>
          <a:xfrm>
            <a:off x="350838" y="5034693"/>
            <a:ext cx="7605845" cy="31812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3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93" b="0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366721" fontAlgn="auto">
              <a:spcAft>
                <a:spcPts val="0"/>
              </a:spcAft>
              <a:defRPr/>
            </a:pPr>
            <a:r>
              <a:rPr lang="ru-RU" sz="1300" b="1" i="1" dirty="0">
                <a:solidFill>
                  <a:prstClr val="black"/>
                </a:solidFill>
                <a:latin typeface="Calibri"/>
              </a:rPr>
              <a:t>Андрей Дальнов, </a:t>
            </a:r>
            <a:r>
              <a:rPr lang="en-US" sz="1300" b="1" i="1" dirty="0">
                <a:solidFill>
                  <a:prstClr val="black"/>
                </a:solidFill>
                <a:latin typeface="Calibri"/>
              </a:rPr>
              <a:t>dalnov@yandex.ru</a:t>
            </a:r>
          </a:p>
          <a:p>
            <a:pPr defTabSz="397269" fontAlgn="auto">
              <a:spcAft>
                <a:spcPts val="0"/>
              </a:spcAft>
              <a:defRPr/>
            </a:pPr>
            <a:endParaRPr lang="en-US" sz="1300" b="1" i="1" dirty="0">
              <a:solidFill>
                <a:prstClr val="black"/>
              </a:solidFill>
              <a:latin typeface="Calibri"/>
            </a:endParaRPr>
          </a:p>
          <a:p>
            <a:pPr defTabSz="397269" fontAlgn="auto">
              <a:spcAft>
                <a:spcPts val="0"/>
              </a:spcAft>
              <a:defRPr/>
            </a:pPr>
            <a:endParaRPr lang="ru-RU" sz="13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id="{43E513E8-8636-D134-38CD-FA8D063811CD}"/>
              </a:ext>
            </a:extLst>
          </p:cNvPr>
          <p:cNvSpPr txBox="1">
            <a:spLocks/>
          </p:cNvSpPr>
          <p:nvPr/>
        </p:nvSpPr>
        <p:spPr>
          <a:xfrm>
            <a:off x="5689843" y="1791741"/>
            <a:ext cx="4041801" cy="1292103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90570"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https://t.me/DalnovLibitum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мой канал по </a:t>
            </a:r>
            <a:r>
              <a:rPr lang="ru-RU" sz="1300" b="1" dirty="0" err="1">
                <a:solidFill>
                  <a:prstClr val="black"/>
                </a:solidFill>
                <a:latin typeface="Calibri"/>
              </a:rPr>
              <a:t>продбезу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l" defTabSz="990570" fontAlgn="auto"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latin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https://t.me/agroinosmi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 (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здесь часто бывают мои тексты</a:t>
            </a:r>
            <a:r>
              <a:rPr lang="en-US" sz="1300" b="1" dirty="0">
                <a:solidFill>
                  <a:prstClr val="black"/>
                </a:solidFill>
                <a:latin typeface="Calibri"/>
              </a:rPr>
              <a:t>)</a:t>
            </a:r>
            <a:endParaRPr lang="ru-RU" sz="13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0AA6152A-5FE2-F823-473F-B6CDC8A39CE4}"/>
              </a:ext>
            </a:extLst>
          </p:cNvPr>
          <p:cNvSpPr txBox="1">
            <a:spLocks/>
          </p:cNvSpPr>
          <p:nvPr/>
        </p:nvSpPr>
        <p:spPr>
          <a:xfrm>
            <a:off x="5319524" y="3034433"/>
            <a:ext cx="4897351" cy="318122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 defTabSz="3385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93" b="0" kern="1200">
                <a:solidFill>
                  <a:schemeClr val="accent1"/>
                </a:solidFill>
                <a:latin typeface="Verdana"/>
                <a:ea typeface="+mj-ea"/>
                <a:cs typeface="Verdana"/>
              </a:defRPr>
            </a:lvl1pPr>
          </a:lstStyle>
          <a:p>
            <a:pPr defTabSz="366721" fontAlgn="auto">
              <a:spcAft>
                <a:spcPts val="0"/>
              </a:spcAft>
              <a:defRPr/>
            </a:pPr>
            <a:r>
              <a:rPr lang="ru-RU" sz="1300" b="1" dirty="0">
                <a:solidFill>
                  <a:prstClr val="black"/>
                </a:solidFill>
                <a:latin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https://www.agroinvestor.ru/column/andrey-dalnov/page/1/</a:t>
            </a:r>
            <a:endParaRPr lang="ru-RU" sz="1300" b="1" dirty="0">
              <a:solidFill>
                <a:prstClr val="black"/>
              </a:solidFill>
              <a:latin typeface="Calibri"/>
            </a:endParaRPr>
          </a:p>
          <a:p>
            <a:pPr defTabSz="366721" fontAlgn="auto"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Calibri"/>
            </a:endParaRPr>
          </a:p>
          <a:p>
            <a:pPr defTabSz="397269" fontAlgn="auto">
              <a:spcAft>
                <a:spcPts val="0"/>
              </a:spcAft>
              <a:defRPr/>
            </a:pPr>
            <a:endParaRPr lang="en-US" sz="1300" b="1" dirty="0">
              <a:solidFill>
                <a:prstClr val="black"/>
              </a:solidFill>
              <a:latin typeface="Calibri"/>
            </a:endParaRPr>
          </a:p>
          <a:p>
            <a:pPr defTabSz="397269" fontAlgn="auto">
              <a:spcAft>
                <a:spcPts val="0"/>
              </a:spcAft>
              <a:defRPr/>
            </a:pPr>
            <a:endParaRPr lang="ru-RU" sz="13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066677B-30A3-C98F-2356-DEFB9F6BD24C}"/>
              </a:ext>
            </a:extLst>
          </p:cNvPr>
          <p:cNvSpPr txBox="1">
            <a:spLocks/>
          </p:cNvSpPr>
          <p:nvPr/>
        </p:nvSpPr>
        <p:spPr>
          <a:xfrm>
            <a:off x="5661662" y="3541553"/>
            <a:ext cx="3017180" cy="1292103"/>
          </a:xfrm>
          <a:prstGeom prst="rect">
            <a:avLst/>
          </a:prstGeom>
        </p:spPr>
        <p:txBody>
          <a:bodyPr vert="horz" lIns="99060" tIns="49530" rIns="99060" bIns="49530" rtlCol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4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l" defTabSz="914354" rtl="0" eaLnBrk="1" latinLnBrk="0" hangingPunct="1">
              <a:lnSpc>
                <a:spcPct val="100000"/>
              </a:lnSpc>
              <a:spcBef>
                <a:spcPts val="267"/>
              </a:spcBef>
              <a:buClr>
                <a:srgbClr val="448A18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None/>
              <a:defRPr sz="18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1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120000"/>
              <a:buFont typeface="Системный шрифт, обычный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48A18"/>
              </a:buClr>
              <a:buSzPct val="60000"/>
              <a:buFont typeface=".Lucida Grande UI Regular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3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7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520">
              <a:spcBef>
                <a:spcPts val="325"/>
              </a:spcBef>
              <a:buClr>
                <a:srgbClr val="8064A2"/>
              </a:buClr>
              <a:defRPr/>
            </a:pPr>
            <a:r>
              <a:rPr lang="en-US" sz="1300" dirty="0">
                <a:solidFill>
                  <a:prstClr val="black"/>
                </a:solidFill>
                <a:latin typeface="Calibri"/>
              </a:rPr>
              <a:t>Facebook – DALNOV ANDREY</a:t>
            </a:r>
            <a:endParaRPr lang="ru-RU" sz="1300" dirty="0">
              <a:solidFill>
                <a:prstClr val="black"/>
              </a:solidFill>
              <a:latin typeface="Calibri"/>
            </a:endParaRPr>
          </a:p>
          <a:p>
            <a:pPr defTabSz="990520">
              <a:spcBef>
                <a:spcPts val="325"/>
              </a:spcBef>
              <a:buClr>
                <a:srgbClr val="8064A2"/>
              </a:buClr>
            </a:pPr>
            <a:endParaRPr lang="ru-RU" sz="13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80BA3AF-136F-B83E-A793-2A28C621BEAB}"/>
              </a:ext>
            </a:extLst>
          </p:cNvPr>
          <p:cNvCxnSpPr/>
          <p:nvPr/>
        </p:nvCxnSpPr>
        <p:spPr>
          <a:xfrm>
            <a:off x="0" y="1478783"/>
            <a:ext cx="990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3E37ED-35D4-1F1B-A75C-803861187C69}"/>
              </a:ext>
            </a:extLst>
          </p:cNvPr>
          <p:cNvSpPr txBox="1"/>
          <p:nvPr/>
        </p:nvSpPr>
        <p:spPr>
          <a:xfrm>
            <a:off x="246692" y="800733"/>
            <a:ext cx="873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5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600" b="1" dirty="0">
                <a:solidFill>
                  <a:prstClr val="black"/>
                </a:solidFill>
                <a:latin typeface="Calibri"/>
                <a:cs typeface="+mn-cs"/>
              </a:rPr>
              <a:t>СПАСИБО! БУДЕМ НА СВЯЗИ </a:t>
            </a:r>
            <a:r>
              <a:rPr lang="ru-RU" sz="2600" b="1" dirty="0">
                <a:solidFill>
                  <a:prstClr val="black"/>
                </a:solidFill>
                <a:latin typeface="Calibri"/>
                <a:cs typeface="+mn-cs"/>
                <a:sym typeface="Wingdings" panose="05000000000000000000" pitchFamily="2" charset="2"/>
              </a:rPr>
              <a:t></a:t>
            </a:r>
            <a:endParaRPr lang="ru-RU" sz="2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32C827-5046-08BF-C804-BB116CE89D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3747" y="1759983"/>
            <a:ext cx="1560000" cy="15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91CB35-7D8E-3E8A-F870-8078FF4C1C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60216" y="3407604"/>
            <a:ext cx="1560000" cy="15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188C918-C670-C827-33F1-A4E3EA9214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45939" y="1861540"/>
            <a:ext cx="390000" cy="39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A33262E-9695-B525-DD41-12FAB33DBD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45939" y="3501240"/>
            <a:ext cx="390000" cy="390000"/>
          </a:xfrm>
          <a:prstGeom prst="rect">
            <a:avLst/>
          </a:prstGeom>
        </p:spPr>
      </p:pic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407426CE-46B1-E220-4972-EF0D3A79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90570" eaLnBrk="1" fontAlgn="auto" hangingPunct="1">
              <a:spcBef>
                <a:spcPts val="0"/>
              </a:spcBef>
              <a:spcAft>
                <a:spcPts val="0"/>
              </a:spcAft>
            </a:pPr>
            <a:fld id="{2ED1F5AC-8BCF-47A8-836D-3592B251045E}" type="slidenum">
              <a:rPr lang="ru-RU">
                <a:solidFill>
                  <a:prstClr val="black"/>
                </a:solidFill>
                <a:latin typeface="Calibri"/>
                <a:cs typeface="+mn-cs"/>
              </a:rPr>
              <a:pPr defTabSz="990570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2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81" imgH="381" progId="TCLayout.ActiveDocument.1">
                  <p:embed/>
                </p:oleObj>
              </mc:Choice>
              <mc:Fallback>
                <p:oleObj name="Слайд think-cell" r:id="rId3" imgW="381" imgH="38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951" y="238282"/>
            <a:ext cx="9675337" cy="504000"/>
          </a:xfrm>
        </p:spPr>
        <p:txBody>
          <a:bodyPr vert="horz">
            <a:normAutofit/>
          </a:bodyPr>
          <a:lstStyle/>
          <a:p>
            <a:r>
              <a:rPr lang="ru-RU" sz="1800" dirty="0"/>
              <a:t>ЭКСПОРТ И </a:t>
            </a:r>
            <a:r>
              <a:rPr lang="en-US" sz="1800" dirty="0"/>
              <a:t>HORECA </a:t>
            </a:r>
            <a:r>
              <a:rPr lang="ru-RU" sz="1800" dirty="0"/>
              <a:t>РАСТУТ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ED4D86-EFDD-6952-F14F-A9291E712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86811197"/>
              </p:ext>
            </p:extLst>
          </p:nvPr>
        </p:nvGraphicFramePr>
        <p:xfrm>
          <a:off x="5176619" y="1709056"/>
          <a:ext cx="4454128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45216365"/>
              </p:ext>
            </p:extLst>
          </p:nvPr>
        </p:nvGraphicFramePr>
        <p:xfrm>
          <a:off x="312643" y="1690500"/>
          <a:ext cx="4253843" cy="448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57F4F7-88EF-C2B9-3021-EE1737FA4096}"/>
              </a:ext>
            </a:extLst>
          </p:cNvPr>
          <p:cNvGrpSpPr/>
          <p:nvPr/>
        </p:nvGrpSpPr>
        <p:grpSpPr>
          <a:xfrm>
            <a:off x="5249737" y="1325924"/>
            <a:ext cx="4260614" cy="279001"/>
            <a:chOff x="331310" y="1434045"/>
            <a:chExt cx="4260614" cy="2411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D7C308-A885-7757-1AFB-02EF8F3DAB63}"/>
                </a:ext>
              </a:extLst>
            </p:cNvPr>
            <p:cNvSpPr txBox="1"/>
            <p:nvPr/>
          </p:nvSpPr>
          <p:spPr>
            <a:xfrm>
              <a:off x="331310" y="1434045"/>
              <a:ext cx="4116614" cy="23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+mn-lt"/>
                </a:rPr>
                <a:t>HoReCa</a:t>
              </a:r>
              <a:r>
                <a:rPr lang="en-US" sz="1200" b="1" dirty="0">
                  <a:latin typeface="+mn-lt"/>
                </a:rPr>
                <a:t> (HRI), </a:t>
              </a:r>
              <a:r>
                <a:rPr lang="ru-RU" sz="1200" b="1" dirty="0">
                  <a:latin typeface="+mn-lt"/>
                </a:rPr>
                <a:t>трлн </a:t>
              </a:r>
              <a:r>
                <a:rPr lang="ru-RU" sz="1200" b="1" dirty="0" err="1">
                  <a:latin typeface="+mn-lt"/>
                </a:rPr>
                <a:t>руб</a:t>
              </a:r>
              <a:endParaRPr lang="ru-RU" sz="1200" b="1" dirty="0">
                <a:latin typeface="+mn-lt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FC36324-32E4-906B-5849-03ABC63092B3}"/>
                </a:ext>
              </a:extLst>
            </p:cNvPr>
            <p:cNvCxnSpPr/>
            <p:nvPr/>
          </p:nvCxnSpPr>
          <p:spPr>
            <a:xfrm>
              <a:off x="415924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0962025-349B-BFEC-C2B1-6D38179EB689}"/>
              </a:ext>
            </a:extLst>
          </p:cNvPr>
          <p:cNvGrpSpPr/>
          <p:nvPr/>
        </p:nvGrpSpPr>
        <p:grpSpPr>
          <a:xfrm>
            <a:off x="338951" y="1343903"/>
            <a:ext cx="4260614" cy="276999"/>
            <a:chOff x="5364345" y="1446787"/>
            <a:chExt cx="4260614" cy="2442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FB27C-7A7C-09CD-C722-DFCAEFBE9A04}"/>
                </a:ext>
              </a:extLst>
            </p:cNvPr>
            <p:cNvSpPr txBox="1"/>
            <p:nvPr/>
          </p:nvSpPr>
          <p:spPr>
            <a:xfrm>
              <a:off x="5364345" y="1446787"/>
              <a:ext cx="4116614" cy="24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</a:rPr>
                <a:t>Экспорт РФ, млрд долл.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80508F6-4951-CBC9-09CE-419BA3116CBD}"/>
                </a:ext>
              </a:extLst>
            </p:cNvPr>
            <p:cNvCxnSpPr/>
            <p:nvPr/>
          </p:nvCxnSpPr>
          <p:spPr>
            <a:xfrm>
              <a:off x="5448959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25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81" imgH="381" progId="TCLayout.ActiveDocument.1">
                  <p:embed/>
                </p:oleObj>
              </mc:Choice>
              <mc:Fallback>
                <p:oleObj name="Слайд think-cell" r:id="rId3" imgW="381" imgH="38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8951" y="238282"/>
            <a:ext cx="9675337" cy="504000"/>
          </a:xfrm>
        </p:spPr>
        <p:txBody>
          <a:bodyPr vert="horz">
            <a:normAutofit/>
          </a:bodyPr>
          <a:lstStyle/>
          <a:p>
            <a:r>
              <a:rPr lang="ru-RU" sz="1800" dirty="0"/>
              <a:t>И </a:t>
            </a:r>
            <a:r>
              <a:rPr lang="en-US" sz="1800" dirty="0"/>
              <a:t>HORECA </a:t>
            </a:r>
            <a:r>
              <a:rPr lang="ru-RU" sz="1800" dirty="0"/>
              <a:t>РАСТЕТ ОЧЕНЬ БЫСТРО В ЦЕНТРАХ ПОТРЕБЛЕНИЯ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ED4D86-EFDD-6952-F14F-A9291E712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157344"/>
              </p:ext>
            </p:extLst>
          </p:nvPr>
        </p:nvGraphicFramePr>
        <p:xfrm>
          <a:off x="322028" y="1704753"/>
          <a:ext cx="4454128" cy="465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57F4F7-88EF-C2B9-3021-EE1737FA4096}"/>
              </a:ext>
            </a:extLst>
          </p:cNvPr>
          <p:cNvGrpSpPr/>
          <p:nvPr/>
        </p:nvGrpSpPr>
        <p:grpSpPr>
          <a:xfrm>
            <a:off x="5249737" y="1325924"/>
            <a:ext cx="4260614" cy="279001"/>
            <a:chOff x="331310" y="1434045"/>
            <a:chExt cx="4260614" cy="2411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D7C308-A885-7757-1AFB-02EF8F3DAB63}"/>
                </a:ext>
              </a:extLst>
            </p:cNvPr>
            <p:cNvSpPr txBox="1"/>
            <p:nvPr/>
          </p:nvSpPr>
          <p:spPr>
            <a:xfrm>
              <a:off x="331310" y="1434045"/>
              <a:ext cx="4116614" cy="239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+mn-lt"/>
                </a:rPr>
                <a:t>HoReCa</a:t>
              </a:r>
              <a:r>
                <a:rPr lang="en-US" sz="1200" b="1" dirty="0">
                  <a:latin typeface="+mn-lt"/>
                </a:rPr>
                <a:t> (HRI), </a:t>
              </a:r>
              <a:r>
                <a:rPr lang="ru-RU" sz="1200" b="1" dirty="0">
                  <a:latin typeface="+mn-lt"/>
                </a:rPr>
                <a:t>Москва, млрд руб.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FC36324-32E4-906B-5849-03ABC63092B3}"/>
                </a:ext>
              </a:extLst>
            </p:cNvPr>
            <p:cNvCxnSpPr/>
            <p:nvPr/>
          </p:nvCxnSpPr>
          <p:spPr>
            <a:xfrm>
              <a:off x="415924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0962025-349B-BFEC-C2B1-6D38179EB689}"/>
              </a:ext>
            </a:extLst>
          </p:cNvPr>
          <p:cNvGrpSpPr/>
          <p:nvPr/>
        </p:nvGrpSpPr>
        <p:grpSpPr>
          <a:xfrm>
            <a:off x="338951" y="1343903"/>
            <a:ext cx="4260614" cy="276999"/>
            <a:chOff x="5364345" y="1446787"/>
            <a:chExt cx="4260614" cy="2442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BFB27C-7A7C-09CD-C722-DFCAEFBE9A04}"/>
                </a:ext>
              </a:extLst>
            </p:cNvPr>
            <p:cNvSpPr txBox="1"/>
            <p:nvPr/>
          </p:nvSpPr>
          <p:spPr>
            <a:xfrm>
              <a:off x="5364345" y="1446787"/>
              <a:ext cx="4116614" cy="24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latin typeface="+mn-lt"/>
                </a:rPr>
                <a:t>HoReCa</a:t>
              </a:r>
              <a:r>
                <a:rPr lang="en-US" sz="1200" b="1" dirty="0">
                  <a:latin typeface="+mn-lt"/>
                </a:rPr>
                <a:t> (HRI), </a:t>
              </a:r>
              <a:r>
                <a:rPr lang="ru-RU" sz="1200" b="1" dirty="0">
                  <a:latin typeface="+mn-lt"/>
                </a:rPr>
                <a:t>СПб, млрд руб.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280508F6-4951-CBC9-09CE-419BA3116CBD}"/>
                </a:ext>
              </a:extLst>
            </p:cNvPr>
            <p:cNvCxnSpPr/>
            <p:nvPr/>
          </p:nvCxnSpPr>
          <p:spPr>
            <a:xfrm>
              <a:off x="5448959" y="1675221"/>
              <a:ext cx="4176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6574164-7CC1-3322-D6E4-0965ADBF0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64711"/>
              </p:ext>
            </p:extLst>
          </p:nvPr>
        </p:nvGraphicFramePr>
        <p:xfrm>
          <a:off x="5329019" y="1704753"/>
          <a:ext cx="4454128" cy="465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50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381" imgH="381" progId="TCLayout.ActiveDocument.1">
                  <p:embed/>
                </p:oleObj>
              </mc:Choice>
              <mc:Fallback>
                <p:oleObj name="Слайд think-cell" r:id="rId3" imgW="381" imgH="38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ru-RU" sz="1800" dirty="0">
                <a:latin typeface="+mn-lt"/>
              </a:rPr>
              <a:t>КЕЙС «ДОМИНО ПИЦЦА» В ИТАЛИИ</a:t>
            </a:r>
            <a:r>
              <a:rPr lang="en-US" sz="1800" dirty="0">
                <a:latin typeface="+mn-lt"/>
              </a:rPr>
              <a:t>: </a:t>
            </a:r>
            <a:r>
              <a:rPr lang="ru-RU" sz="1800" dirty="0">
                <a:latin typeface="+mn-lt"/>
              </a:rPr>
              <a:t>ДАВИДЫ И ГОЛИАФ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DAEE-F6E6-21EC-A886-67B87A472D76}"/>
              </a:ext>
            </a:extLst>
          </p:cNvPr>
          <p:cNvSpPr txBox="1"/>
          <p:nvPr/>
        </p:nvSpPr>
        <p:spPr>
          <a:xfrm>
            <a:off x="340510" y="6311329"/>
            <a:ext cx="90741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n-lt"/>
              </a:rPr>
              <a:t>По материалам </a:t>
            </a:r>
            <a:r>
              <a:rPr lang="en-US" sz="1000" dirty="0">
                <a:solidFill>
                  <a:schemeClr val="accent2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Guardian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000" dirty="0">
                <a:solidFill>
                  <a:schemeClr val="accent2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 Times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, </a:t>
            </a:r>
            <a:r>
              <a:rPr lang="en-US" sz="1000" dirty="0">
                <a:solidFill>
                  <a:schemeClr val="accent2"/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Bloomberg</a:t>
            </a:r>
            <a:r>
              <a:rPr lang="en-US" sz="1000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ru-RU" sz="1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000" dirty="0">
                <a:solidFill>
                  <a:schemeClr val="accent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Telegram</a:t>
            </a:r>
            <a:r>
              <a:rPr lang="ru-RU" sz="1000" dirty="0">
                <a:solidFill>
                  <a:schemeClr val="accent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канала</a:t>
            </a:r>
            <a:r>
              <a:rPr lang="en-US" sz="1000" dirty="0">
                <a:solidFill>
                  <a:schemeClr val="accent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000" dirty="0" err="1">
                <a:solidFill>
                  <a:schemeClr val="accent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АгроИноСми</a:t>
            </a:r>
            <a:r>
              <a:rPr lang="ru-RU" sz="1000" dirty="0">
                <a:solidFill>
                  <a:schemeClr val="accent2"/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lang="ru-RU" sz="1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7670" name="Picture 22" descr="An American Tries Italian DOMINO'S PIZZA - YouTube">
            <a:extLst>
              <a:ext uri="{FF2B5EF4-FFF2-40B4-BE49-F238E27FC236}">
                <a16:creationId xmlns:a16="http://schemas.microsoft.com/office/drawing/2014/main" id="{1707F3B4-4B28-E631-F89B-E613D7BE4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8"/>
          <a:stretch/>
        </p:blipFill>
        <p:spPr bwMode="auto">
          <a:xfrm>
            <a:off x="7014205" y="4799307"/>
            <a:ext cx="2484000" cy="11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74685B1-93CF-61EF-89F6-E321A4FA9172}"/>
              </a:ext>
            </a:extLst>
          </p:cNvPr>
          <p:cNvSpPr/>
          <p:nvPr/>
        </p:nvSpPr>
        <p:spPr>
          <a:xfrm>
            <a:off x="415926" y="5014553"/>
            <a:ext cx="5273286" cy="777904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Технологии нивелируют </a:t>
            </a:r>
            <a:r>
              <a:rPr lang="ru-RU" sz="1200" b="1">
                <a:solidFill>
                  <a:schemeClr val="tx1"/>
                </a:solidFill>
              </a:rPr>
              <a:t>основные преимущества </a:t>
            </a:r>
            <a:r>
              <a:rPr lang="ru-RU" sz="1200" b="1" dirty="0">
                <a:solidFill>
                  <a:schemeClr val="tx1"/>
                </a:solidFill>
              </a:rPr>
              <a:t>крупных компаний – эффект масштаба в производстве и логистике  </a:t>
            </a:r>
          </a:p>
        </p:txBody>
      </p:sp>
      <p:pic>
        <p:nvPicPr>
          <p:cNvPr id="27674" name="Picture 26">
            <a:extLst>
              <a:ext uri="{FF2B5EF4-FFF2-40B4-BE49-F238E27FC236}">
                <a16:creationId xmlns:a16="http://schemas.microsoft.com/office/drawing/2014/main" id="{3F5EB5B7-D144-AD3A-939F-9B312EE7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16" y="1203464"/>
            <a:ext cx="545832" cy="54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A31CDE-2320-8F91-7357-FED115B83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0592" y="2985317"/>
            <a:ext cx="721671" cy="7216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1DCFCF-3DF6-AB65-DCC0-2D7963C6FEAA}"/>
              </a:ext>
            </a:extLst>
          </p:cNvPr>
          <p:cNvSpPr txBox="1"/>
          <p:nvPr/>
        </p:nvSpPr>
        <p:spPr>
          <a:xfrm>
            <a:off x="339931" y="1121967"/>
            <a:ext cx="4226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Хронология краха</a:t>
            </a:r>
            <a:endParaRPr lang="ru-RU" sz="1200" dirty="0">
              <a:latin typeface="+mn-lt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D13648C-1E7F-34E2-F690-876B7B553114}"/>
              </a:ext>
            </a:extLst>
          </p:cNvPr>
          <p:cNvCxnSpPr/>
          <p:nvPr/>
        </p:nvCxnSpPr>
        <p:spPr>
          <a:xfrm>
            <a:off x="433211" y="1443579"/>
            <a:ext cx="5256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553873-0C20-1FB2-E412-6C526A5D6AF9}"/>
              </a:ext>
            </a:extLst>
          </p:cNvPr>
          <p:cNvSpPr txBox="1"/>
          <p:nvPr/>
        </p:nvSpPr>
        <p:spPr>
          <a:xfrm>
            <a:off x="339931" y="1564571"/>
            <a:ext cx="88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2015</a:t>
            </a:r>
            <a:endParaRPr lang="ru-RU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EA4D2-AE7C-4BB2-EBA8-1B5043B8EF40}"/>
              </a:ext>
            </a:extLst>
          </p:cNvPr>
          <p:cNvSpPr txBox="1"/>
          <p:nvPr/>
        </p:nvSpPr>
        <p:spPr>
          <a:xfrm>
            <a:off x="1076969" y="1553938"/>
            <a:ext cx="493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начало экспансии «Домино Пицца» в Милане с локальным франчайзи </a:t>
            </a:r>
            <a:r>
              <a:rPr lang="en-US" sz="1200" dirty="0" err="1">
                <a:latin typeface="+mn-lt"/>
              </a:rPr>
              <a:t>ePizza</a:t>
            </a:r>
            <a:r>
              <a:rPr lang="ru-RU" sz="1200" dirty="0">
                <a:latin typeface="+mn-lt"/>
              </a:rPr>
              <a:t>. Первоначальный план – 880 точек.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B376-B9F6-068E-EAD1-C5F4C19820B0}"/>
              </a:ext>
            </a:extLst>
          </p:cNvPr>
          <p:cNvSpPr txBox="1"/>
          <p:nvPr/>
        </p:nvSpPr>
        <p:spPr>
          <a:xfrm>
            <a:off x="339931" y="1979241"/>
            <a:ext cx="882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2016 - 2020</a:t>
            </a:r>
            <a:endParaRPr lang="ru-RU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D343EF-2694-21E8-36AD-428BF395FE60}"/>
              </a:ext>
            </a:extLst>
          </p:cNvPr>
          <p:cNvSpPr txBox="1"/>
          <p:nvPr/>
        </p:nvSpPr>
        <p:spPr>
          <a:xfrm>
            <a:off x="1076968" y="2029224"/>
            <a:ext cx="4936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открытие точек в Турине, Болонье, Парме, Риме. Организация сервиса доставки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8CD74-EA01-DB44-FB49-13FEA0C01CBC}"/>
              </a:ext>
            </a:extLst>
          </p:cNvPr>
          <p:cNvSpPr txBox="1"/>
          <p:nvPr/>
        </p:nvSpPr>
        <p:spPr>
          <a:xfrm>
            <a:off x="339931" y="2627830"/>
            <a:ext cx="88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2020</a:t>
            </a:r>
            <a:endParaRPr lang="ru-RU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062502-E3F4-BD66-3EEA-7E60412A5068}"/>
              </a:ext>
            </a:extLst>
          </p:cNvPr>
          <p:cNvSpPr txBox="1"/>
          <p:nvPr/>
        </p:nvSpPr>
        <p:spPr>
          <a:xfrm>
            <a:off x="1076968" y="2617197"/>
            <a:ext cx="4733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начало распространения </a:t>
            </a:r>
            <a:r>
              <a:rPr lang="ru-RU" sz="1200" dirty="0" err="1">
                <a:latin typeface="+mn-lt"/>
              </a:rPr>
              <a:t>коронавируса</a:t>
            </a:r>
            <a:r>
              <a:rPr lang="ru-RU" sz="1200" dirty="0">
                <a:latin typeface="+mn-lt"/>
              </a:rPr>
              <a:t> в Италии. Количество точек составляет 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9BAA9-4C42-A1CC-E64A-1837C802D465}"/>
              </a:ext>
            </a:extLst>
          </p:cNvPr>
          <p:cNvSpPr txBox="1"/>
          <p:nvPr/>
        </p:nvSpPr>
        <p:spPr>
          <a:xfrm>
            <a:off x="339931" y="3053133"/>
            <a:ext cx="88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2021</a:t>
            </a:r>
            <a:endParaRPr lang="ru-RU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990CA-B96D-FB07-EB83-A4019D0C5953}"/>
              </a:ext>
            </a:extLst>
          </p:cNvPr>
          <p:cNvSpPr txBox="1"/>
          <p:nvPr/>
        </p:nvSpPr>
        <p:spPr>
          <a:xfrm>
            <a:off x="1076968" y="3042500"/>
            <a:ext cx="4733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закрытие ресторанов. Небольшие пиццерии начинают вынужденное сотрудничество с агрегаторами</a:t>
            </a:r>
            <a:r>
              <a:rPr lang="en-US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заказов</a:t>
            </a:r>
            <a:r>
              <a:rPr lang="en-US" sz="1200" dirty="0">
                <a:latin typeface="+mn-lt"/>
              </a:rPr>
              <a:t>-</a:t>
            </a:r>
            <a:r>
              <a:rPr lang="ru-RU" sz="1200" dirty="0">
                <a:latin typeface="+mn-lt"/>
              </a:rPr>
              <a:t>сервисами доставки </a:t>
            </a:r>
            <a:r>
              <a:rPr lang="en-US" sz="1200" dirty="0" err="1">
                <a:latin typeface="+mn-lt"/>
              </a:rPr>
              <a:t>Glovo</a:t>
            </a:r>
            <a:r>
              <a:rPr lang="en-US" sz="1200" dirty="0">
                <a:latin typeface="+mn-lt"/>
              </a:rPr>
              <a:t>, Just Eat and Deliveroo</a:t>
            </a:r>
            <a:endParaRPr lang="ru-RU" sz="12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CD1D04-136E-2D52-8051-59235B3B0939}"/>
              </a:ext>
            </a:extLst>
          </p:cNvPr>
          <p:cNvSpPr txBox="1"/>
          <p:nvPr/>
        </p:nvSpPr>
        <p:spPr>
          <a:xfrm>
            <a:off x="339931" y="3659190"/>
            <a:ext cx="88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2022</a:t>
            </a:r>
            <a:endParaRPr lang="ru-RU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1BE98-10EF-DD23-2F36-880E424CEFCB}"/>
              </a:ext>
            </a:extLst>
          </p:cNvPr>
          <p:cNvSpPr txBox="1"/>
          <p:nvPr/>
        </p:nvSpPr>
        <p:spPr>
          <a:xfrm>
            <a:off x="1076968" y="3648557"/>
            <a:ext cx="5052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в начале года </a:t>
            </a:r>
            <a:r>
              <a:rPr lang="en-US" sz="1200" dirty="0" err="1">
                <a:latin typeface="+mn-lt"/>
              </a:rPr>
              <a:t>ePizza</a:t>
            </a:r>
            <a:r>
              <a:rPr lang="ru-RU" sz="1200" dirty="0">
                <a:latin typeface="+mn-lt"/>
              </a:rPr>
              <a:t> объясняет удручающие финансовые результаты, ссылаясь на активное соперничество со стороны связки местных пиццерий и сервисов доставки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BB5854-07C0-8CB1-0018-7226D7B1B974}"/>
              </a:ext>
            </a:extLst>
          </p:cNvPr>
          <p:cNvSpPr txBox="1"/>
          <p:nvPr/>
        </p:nvSpPr>
        <p:spPr>
          <a:xfrm>
            <a:off x="339931" y="4265242"/>
            <a:ext cx="882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2022</a:t>
            </a:r>
            <a:endParaRPr lang="ru-RU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62F537-E858-886E-EEF6-465E169100CF}"/>
              </a:ext>
            </a:extLst>
          </p:cNvPr>
          <p:cNvSpPr txBox="1"/>
          <p:nvPr/>
        </p:nvSpPr>
        <p:spPr>
          <a:xfrm>
            <a:off x="1076969" y="4254609"/>
            <a:ext cx="493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в марте </a:t>
            </a:r>
            <a:r>
              <a:rPr lang="en-US" sz="1200" dirty="0" err="1">
                <a:latin typeface="+mn-lt"/>
              </a:rPr>
              <a:t>ePizza</a:t>
            </a:r>
            <a:r>
              <a:rPr lang="en-US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признает себя банкротом. В июле закрывается сервис доставки пицц </a:t>
            </a:r>
            <a:r>
              <a:rPr lang="en-US" sz="1200" dirty="0">
                <a:latin typeface="+mn-lt"/>
              </a:rPr>
              <a:t>Domino</a:t>
            </a:r>
            <a:r>
              <a:rPr lang="ru-RU" sz="1200" dirty="0">
                <a:latin typeface="+mn-lt"/>
              </a:rPr>
              <a:t>. Долги компании составляют порядка 10 млн евро.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C4C949-7EFA-947A-895C-E657E33A2685}"/>
              </a:ext>
            </a:extLst>
          </p:cNvPr>
          <p:cNvSpPr txBox="1"/>
          <p:nvPr/>
        </p:nvSpPr>
        <p:spPr>
          <a:xfrm>
            <a:off x="6912263" y="1230772"/>
            <a:ext cx="42265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+mj-lt"/>
              </a:rPr>
              <a:t>Domino’s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Pizza</a:t>
            </a:r>
            <a:r>
              <a:rPr lang="ru-RU" b="1" dirty="0">
                <a:latin typeface="+mj-lt"/>
              </a:rPr>
              <a:t> </a:t>
            </a:r>
            <a:endParaRPr lang="en-US" b="1" dirty="0">
              <a:latin typeface="+mj-lt"/>
            </a:endParaRPr>
          </a:p>
          <a:p>
            <a:r>
              <a:rPr lang="ru-RU" sz="1200" dirty="0">
                <a:latin typeface="+mj-lt"/>
              </a:rPr>
              <a:t>крупнейшая глобальная сеть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5FDADC5-7800-9D56-6D95-784B172CEDCE}"/>
              </a:ext>
            </a:extLst>
          </p:cNvPr>
          <p:cNvGrpSpPr/>
          <p:nvPr/>
        </p:nvGrpSpPr>
        <p:grpSpPr>
          <a:xfrm>
            <a:off x="6912263" y="1761147"/>
            <a:ext cx="2585942" cy="405192"/>
            <a:chOff x="5014344" y="4848176"/>
            <a:chExt cx="2585942" cy="4051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D45AED-7929-1F17-1864-81B3781C105E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3 000 000 </a:t>
              </a:r>
              <a:r>
                <a:rPr lang="ru-RU" sz="1200" dirty="0">
                  <a:latin typeface="+mn-lt"/>
                </a:rPr>
                <a:t>пицц в день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B5EEF57-AC5B-6D4A-C556-D3698AE3FB9D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87AF3C7-8C8E-B9E8-4D7C-51E031C840FA}"/>
              </a:ext>
            </a:extLst>
          </p:cNvPr>
          <p:cNvGrpSpPr/>
          <p:nvPr/>
        </p:nvGrpSpPr>
        <p:grpSpPr>
          <a:xfrm>
            <a:off x="6912263" y="2166280"/>
            <a:ext cx="2585942" cy="405192"/>
            <a:chOff x="5014344" y="4848176"/>
            <a:chExt cx="2585942" cy="40519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DACAB8-77CA-A4A9-F09C-52BCBF7832C5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90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ru-RU" sz="1200" dirty="0">
                  <a:latin typeface="+mn-lt"/>
                </a:rPr>
                <a:t>стран</a:t>
              </a: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DB3FDB5B-A417-2D32-066D-6E0A6C8F2511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8BFDC3A-1C3A-BBF9-51CB-7E33850BCABD}"/>
              </a:ext>
            </a:extLst>
          </p:cNvPr>
          <p:cNvGrpSpPr/>
          <p:nvPr/>
        </p:nvGrpSpPr>
        <p:grpSpPr>
          <a:xfrm>
            <a:off x="6912263" y="2578122"/>
            <a:ext cx="2585942" cy="405192"/>
            <a:chOff x="5014344" y="4848176"/>
            <a:chExt cx="2585942" cy="40519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85C460-64E2-3F54-D974-BFF493550458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19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ru-RU" b="1" dirty="0">
                  <a:latin typeface="+mn-lt"/>
                </a:rPr>
                <a:t>000 </a:t>
              </a:r>
              <a:r>
                <a:rPr lang="ru-RU" sz="1200" dirty="0">
                  <a:latin typeface="+mn-lt"/>
                </a:rPr>
                <a:t>точек</a:t>
              </a:r>
              <a:endParaRPr lang="ru-RU" sz="1100" dirty="0">
                <a:latin typeface="+mn-lt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40DBDE4-BA3F-32A1-A199-D9EB154150C4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34C8ED0-4A92-9AE4-B53D-19E9A41286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342EA1-FA12-C881-9983-BBD4304E15AF}"/>
              </a:ext>
            </a:extLst>
          </p:cNvPr>
          <p:cNvSpPr txBox="1"/>
          <p:nvPr/>
        </p:nvSpPr>
        <p:spPr>
          <a:xfrm>
            <a:off x="6912263" y="3129020"/>
            <a:ext cx="42265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+mn-lt"/>
              </a:rPr>
              <a:t>Типичная итальянская пиццерия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4BF40990-1124-15DD-6ACA-F4BE1CA5C2EF}"/>
              </a:ext>
            </a:extLst>
          </p:cNvPr>
          <p:cNvGrpSpPr/>
          <p:nvPr/>
        </p:nvGrpSpPr>
        <p:grpSpPr>
          <a:xfrm>
            <a:off x="6912263" y="3447225"/>
            <a:ext cx="2585942" cy="405192"/>
            <a:chOff x="5014344" y="4848176"/>
            <a:chExt cx="2585942" cy="4051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4BD606B-F2AF-F814-44F6-CD79128F06FA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50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ru-RU" sz="1200" dirty="0">
                  <a:latin typeface="+mn-lt"/>
                </a:rPr>
                <a:t>пицц в день</a:t>
              </a: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CAF3E3E4-C791-58DC-2D04-CEAF04A79D62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F1A490B7-DF27-8C95-F98B-D896A81D615C}"/>
              </a:ext>
            </a:extLst>
          </p:cNvPr>
          <p:cNvGrpSpPr/>
          <p:nvPr/>
        </p:nvGrpSpPr>
        <p:grpSpPr>
          <a:xfrm>
            <a:off x="6912263" y="3844609"/>
            <a:ext cx="2585942" cy="405192"/>
            <a:chOff x="5014344" y="4848176"/>
            <a:chExt cx="2585942" cy="4051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F96512-03BA-5783-268E-6C33A260003F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1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ru-RU" sz="1200" dirty="0">
                  <a:latin typeface="+mn-lt"/>
                </a:rPr>
                <a:t>деревня</a:t>
              </a:r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7795D620-65DF-55A3-20E8-80D31FF4764E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4017A12-C112-B2FE-F5B6-C44923116550}"/>
              </a:ext>
            </a:extLst>
          </p:cNvPr>
          <p:cNvGrpSpPr/>
          <p:nvPr/>
        </p:nvGrpSpPr>
        <p:grpSpPr>
          <a:xfrm>
            <a:off x="6912263" y="4256451"/>
            <a:ext cx="2585942" cy="405192"/>
            <a:chOff x="5014344" y="4848176"/>
            <a:chExt cx="2585942" cy="40519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67D94CB-FF18-90B0-5D82-94924E812956}"/>
                </a:ext>
              </a:extLst>
            </p:cNvPr>
            <p:cNvSpPr txBox="1"/>
            <p:nvPr/>
          </p:nvSpPr>
          <p:spPr>
            <a:xfrm>
              <a:off x="5014344" y="4848176"/>
              <a:ext cx="2366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latin typeface="+mn-lt"/>
                </a:rPr>
                <a:t>1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</a:t>
              </a:r>
              <a:r>
                <a:rPr lang="ru-RU" sz="1200" dirty="0">
                  <a:latin typeface="+mn-lt"/>
                </a:rPr>
                <a:t>точка</a:t>
              </a:r>
              <a:endParaRPr lang="ru-RU" sz="1100" dirty="0">
                <a:latin typeface="+mn-lt"/>
              </a:endParaRPr>
            </a:p>
          </p:txBody>
        </p: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E78060AE-398F-0257-0AE8-D10A10ED6A21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484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69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72E1887-E94F-77C5-0DC9-BF6D7DDE99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AA0205-E17D-A6F6-FD83-FA873B51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35" y="202796"/>
            <a:ext cx="9421689" cy="504000"/>
          </a:xfrm>
        </p:spPr>
        <p:txBody>
          <a:bodyPr>
            <a:normAutofit/>
          </a:bodyPr>
          <a:lstStyle/>
          <a:p>
            <a:r>
              <a:rPr lang="ru-RU" sz="1800" dirty="0"/>
              <a:t>СВОЁ РОДНОЕ – ВКЛАД РОССЕЛЬХОЗБАНКА В РАЗВИТИЕ </a:t>
            </a:r>
            <a:r>
              <a:rPr lang="en-US" sz="1800" dirty="0"/>
              <a:t>E-COMMERCE</a:t>
            </a:r>
            <a:endParaRPr lang="ru-RU" sz="1800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2B8EDED-260A-B706-1522-27EBBFE18BBE}"/>
              </a:ext>
            </a:extLst>
          </p:cNvPr>
          <p:cNvGrpSpPr/>
          <p:nvPr/>
        </p:nvGrpSpPr>
        <p:grpSpPr>
          <a:xfrm>
            <a:off x="359121" y="2031868"/>
            <a:ext cx="2693942" cy="746231"/>
            <a:chOff x="5014344" y="4848176"/>
            <a:chExt cx="2693942" cy="746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59B145-1F13-FC45-0413-E1751DEC76D9}"/>
                </a:ext>
              </a:extLst>
            </p:cNvPr>
            <p:cNvSpPr txBox="1"/>
            <p:nvPr/>
          </p:nvSpPr>
          <p:spPr>
            <a:xfrm>
              <a:off x="5014344" y="4848176"/>
              <a:ext cx="149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&gt; 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9 5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0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0</a:t>
              </a:r>
              <a:endParaRPr lang="ru-RU" sz="1200" dirty="0">
                <a:latin typeface="+mn-lt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1808A34E-8242-7F96-F3F4-949FE68CC49D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592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0FE9AD-515E-A32B-8930-365C8FC5F2D3}"/>
                </a:ext>
              </a:extLst>
            </p:cNvPr>
            <p:cNvSpPr txBox="1"/>
            <p:nvPr/>
          </p:nvSpPr>
          <p:spPr>
            <a:xfrm>
              <a:off x="5014344" y="5317408"/>
              <a:ext cx="258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+mn-lt"/>
                </a:rPr>
                <a:t>Зарегистрированных фермеров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6A10C6-485C-BA75-B94E-08F450B71130}"/>
              </a:ext>
            </a:extLst>
          </p:cNvPr>
          <p:cNvGrpSpPr/>
          <p:nvPr/>
        </p:nvGrpSpPr>
        <p:grpSpPr>
          <a:xfrm>
            <a:off x="3607286" y="2031867"/>
            <a:ext cx="2693942" cy="930897"/>
            <a:chOff x="5014344" y="4848176"/>
            <a:chExt cx="2693942" cy="9308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2BA0AC-79F8-A8FD-5B24-42CFC0C1372C}"/>
                </a:ext>
              </a:extLst>
            </p:cNvPr>
            <p:cNvSpPr txBox="1"/>
            <p:nvPr/>
          </p:nvSpPr>
          <p:spPr>
            <a:xfrm>
              <a:off x="5014344" y="4848176"/>
              <a:ext cx="180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&gt; 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100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00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0</a:t>
              </a:r>
              <a:endParaRPr lang="ru-RU" sz="1200" dirty="0">
                <a:latin typeface="+mn-lt"/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2F1544B4-3680-7D95-2577-51A8866A75CE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592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1C296F-1AC9-5567-42F9-F1015ACF409C}"/>
                </a:ext>
              </a:extLst>
            </p:cNvPr>
            <p:cNvSpPr txBox="1"/>
            <p:nvPr/>
          </p:nvSpPr>
          <p:spPr>
            <a:xfrm>
              <a:off x="5014344" y="5317408"/>
              <a:ext cx="2585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+mn-lt"/>
                </a:rPr>
                <a:t>Уникальных пользователей ежемесячно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54C687D-4271-FFFA-4FC4-F5129FD15A49}"/>
              </a:ext>
            </a:extLst>
          </p:cNvPr>
          <p:cNvGrpSpPr/>
          <p:nvPr/>
        </p:nvGrpSpPr>
        <p:grpSpPr>
          <a:xfrm>
            <a:off x="6810916" y="2031867"/>
            <a:ext cx="2693942" cy="746231"/>
            <a:chOff x="5014344" y="4848176"/>
            <a:chExt cx="2693942" cy="7462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648FE7-763B-2A13-F4AE-5BAE1FD755D7}"/>
                </a:ext>
              </a:extLst>
            </p:cNvPr>
            <p:cNvSpPr txBox="1"/>
            <p:nvPr/>
          </p:nvSpPr>
          <p:spPr>
            <a:xfrm>
              <a:off x="5014344" y="4848176"/>
              <a:ext cx="1804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2"/>
                  </a:solidFill>
                  <a:latin typeface="+mn-lt"/>
                </a:rPr>
                <a:t>около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 75</a:t>
              </a:r>
              <a:r>
                <a:rPr lang="en-US" b="1" dirty="0">
                  <a:solidFill>
                    <a:schemeClr val="accent2"/>
                  </a:solidFill>
                  <a:latin typeface="+mn-lt"/>
                </a:rPr>
                <a:t> 00</a:t>
              </a:r>
              <a:r>
                <a:rPr lang="ru-RU" b="1" dirty="0">
                  <a:solidFill>
                    <a:schemeClr val="accent2"/>
                  </a:solidFill>
                  <a:latin typeface="+mn-lt"/>
                </a:rPr>
                <a:t>0</a:t>
              </a:r>
              <a:endParaRPr lang="ru-RU" sz="1200" dirty="0">
                <a:latin typeface="+mn-lt"/>
              </a:endParaRP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AEFD9B7F-2DFF-A5EB-9D08-3975B2F84B55}"/>
                </a:ext>
              </a:extLst>
            </p:cNvPr>
            <p:cNvCxnSpPr>
              <a:cxnSpLocks/>
            </p:cNvCxnSpPr>
            <p:nvPr/>
          </p:nvCxnSpPr>
          <p:spPr>
            <a:xfrm>
              <a:off x="5116286" y="5253368"/>
              <a:ext cx="2592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5486BD-F751-9133-9DD4-F63ADFD601B1}"/>
                </a:ext>
              </a:extLst>
            </p:cNvPr>
            <p:cNvSpPr txBox="1"/>
            <p:nvPr/>
          </p:nvSpPr>
          <p:spPr>
            <a:xfrm>
              <a:off x="5014344" y="5317408"/>
              <a:ext cx="258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+mn-lt"/>
                </a:rPr>
                <a:t>Размещенных товаров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7FB373B-A2BD-29B8-A73F-ADDF8ED6913C}"/>
              </a:ext>
            </a:extLst>
          </p:cNvPr>
          <p:cNvSpPr txBox="1"/>
          <p:nvPr/>
        </p:nvSpPr>
        <p:spPr bwMode="auto">
          <a:xfrm>
            <a:off x="224721" y="3698585"/>
            <a:ext cx="3104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Полноценный интернет-магазин без издержек на создание и поддержку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Быстрый старт: до трёх дней от заявки на подключение до размещения на платформе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Загрузка каталога с подробным описанием товаров, ценами и фото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Создание логотипа и бренда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Интерфейс для работы с заказом, оповещение о новых заказах</a:t>
            </a:r>
            <a:endParaRPr sz="1200" kern="0" dirty="0"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0844C3-E20C-29C1-7471-1CCEBE61B345}"/>
              </a:ext>
            </a:extLst>
          </p:cNvPr>
          <p:cNvSpPr txBox="1"/>
          <p:nvPr/>
        </p:nvSpPr>
        <p:spPr bwMode="auto">
          <a:xfrm>
            <a:off x="3444269" y="3710617"/>
            <a:ext cx="3104807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Инновационный платежный сервис с интегрированной </a:t>
            </a:r>
            <a:r>
              <a:rPr lang="ru-RU" sz="1200" kern="0" dirty="0" err="1">
                <a:latin typeface="Arial" panose="020B0604020202020204" pitchFamily="34" charset="0"/>
                <a:ea typeface="Calibri"/>
              </a:rPr>
              <a:t>фискализацией</a:t>
            </a:r>
            <a:r>
              <a:rPr lang="ru-RU" sz="1200" kern="0" dirty="0">
                <a:latin typeface="Arial" panose="020B0604020202020204" pitchFamily="34" charset="0"/>
                <a:ea typeface="Calibri"/>
              </a:rPr>
              <a:t>, не требующий дополнительной покупки или аренды онлайн-кассы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Подключение служб доставки: расширение географии продаж, затраты на доставку – больше не проблема фермера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Продвижение фермера в медиа и соц. сетях</a:t>
            </a: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Каталог </a:t>
            </a:r>
            <a:r>
              <a:rPr lang="ru-RU" sz="1200" kern="0" dirty="0" err="1">
                <a:latin typeface="Arial" panose="020B0604020202020204" pitchFamily="34" charset="0"/>
                <a:ea typeface="Calibri"/>
              </a:rPr>
              <a:t>агротуров</a:t>
            </a:r>
            <a:r>
              <a:rPr lang="ru-RU" sz="1200" kern="0" dirty="0">
                <a:latin typeface="Arial" panose="020B0604020202020204" pitchFamily="34" charset="0"/>
                <a:ea typeface="Calibri"/>
              </a:rPr>
              <a:t>: дегустации, проживание на ферме, мастер-классы и многое другое</a:t>
            </a:r>
            <a:endParaRPr sz="1200" kern="0" dirty="0">
              <a:latin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98B39-4C0B-5082-6358-7785C1DB65A3}"/>
              </a:ext>
            </a:extLst>
          </p:cNvPr>
          <p:cNvSpPr txBox="1"/>
          <p:nvPr/>
        </p:nvSpPr>
        <p:spPr bwMode="auto">
          <a:xfrm>
            <a:off x="6663817" y="3742422"/>
            <a:ext cx="31048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Редизайн личного кабинета фермера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 err="1">
                <a:latin typeface="Arial" panose="020B0604020202020204" pitchFamily="34" charset="0"/>
                <a:ea typeface="Calibri"/>
              </a:rPr>
              <a:t>Автообновление</a:t>
            </a:r>
            <a:r>
              <a:rPr lang="ru-RU" sz="1200" kern="0" dirty="0">
                <a:latin typeface="Arial" panose="020B0604020202020204" pitchFamily="34" charset="0"/>
                <a:ea typeface="Calibri"/>
              </a:rPr>
              <a:t> </a:t>
            </a:r>
            <a:r>
              <a:rPr lang="en-US" sz="1200" kern="0" dirty="0">
                <a:latin typeface="Arial" panose="020B0604020202020204" pitchFamily="34" charset="0"/>
                <a:ea typeface="Calibri"/>
              </a:rPr>
              <a:t>YML-</a:t>
            </a:r>
            <a:r>
              <a:rPr lang="ru-RU" sz="1200" kern="0" dirty="0">
                <a:latin typeface="Arial" panose="020B0604020202020204" pitchFamily="34" charset="0"/>
                <a:ea typeface="Calibri"/>
              </a:rPr>
              <a:t>каталогов</a:t>
            </a:r>
            <a:endParaRPr sz="1200" kern="0" dirty="0">
              <a:latin typeface="Arial" panose="020B0604020202020204" pitchFamily="34" charset="0"/>
            </a:endParaRPr>
          </a:p>
          <a:p>
            <a:pPr marL="331153" indent="-171450">
              <a:spcBef>
                <a:spcPts val="0"/>
              </a:spcBef>
              <a:spcAft>
                <a:spcPts val="600"/>
              </a:spcAft>
              <a:buClr>
                <a:srgbClr val="3A3838"/>
              </a:buClr>
              <a:buSzPct val="100000"/>
              <a:buBlip>
                <a:blip r:embed="rId2"/>
              </a:buBlip>
              <a:defRPr/>
            </a:pPr>
            <a:r>
              <a:rPr lang="ru-RU" sz="1200" kern="0" dirty="0">
                <a:latin typeface="Arial" panose="020B0604020202020204" pitchFamily="34" charset="0"/>
                <a:ea typeface="Calibri"/>
              </a:rPr>
              <a:t>Возможность выбора различных условий доставки для разных городов</a:t>
            </a:r>
            <a:endParaRPr sz="1200" kern="0" dirty="0">
              <a:latin typeface="Arial" panose="020B060402020202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20854EC3-F114-943E-3C66-79528189BDA5}"/>
              </a:ext>
            </a:extLst>
          </p:cNvPr>
          <p:cNvCxnSpPr>
            <a:cxnSpLocks/>
          </p:cNvCxnSpPr>
          <p:nvPr/>
        </p:nvCxnSpPr>
        <p:spPr>
          <a:xfrm>
            <a:off x="455377" y="3476287"/>
            <a:ext cx="9017384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AE784C7-B7B0-6785-B18C-53CCDDE6D905}"/>
              </a:ext>
            </a:extLst>
          </p:cNvPr>
          <p:cNvSpPr txBox="1"/>
          <p:nvPr/>
        </p:nvSpPr>
        <p:spPr bwMode="auto">
          <a:xfrm>
            <a:off x="359121" y="328833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chemeClr val="accent6"/>
                </a:solidFill>
                <a:latin typeface="Arial" panose="020B0604020202020204" pitchFamily="34" charset="0"/>
              </a:rPr>
              <a:t>2020</a:t>
            </a:r>
            <a:endParaRPr b="1" kern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AA1E80-B3D8-4A78-71A8-63CA3B9B8B3C}"/>
              </a:ext>
            </a:extLst>
          </p:cNvPr>
          <p:cNvSpPr txBox="1"/>
          <p:nvPr/>
        </p:nvSpPr>
        <p:spPr bwMode="auto">
          <a:xfrm>
            <a:off x="3596222" y="3308547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chemeClr val="accent6"/>
                </a:solidFill>
                <a:latin typeface="Arial" panose="020B0604020202020204" pitchFamily="34" charset="0"/>
              </a:rPr>
              <a:t>2021</a:t>
            </a:r>
            <a:endParaRPr b="1" kern="0" dirty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id="{EAA8F4F3-2686-DD05-90B6-8D2F54B998A7}"/>
              </a:ext>
            </a:extLst>
          </p:cNvPr>
          <p:cNvSpPr/>
          <p:nvPr/>
        </p:nvSpPr>
        <p:spPr bwMode="auto">
          <a:xfrm rot="5400000">
            <a:off x="4300913" y="3182703"/>
            <a:ext cx="167404" cy="14431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8" name="Шестиугольник 37">
            <a:extLst>
              <a:ext uri="{FF2B5EF4-FFF2-40B4-BE49-F238E27FC236}">
                <a16:creationId xmlns:a16="http://schemas.microsoft.com/office/drawing/2014/main" id="{A9C3F66E-D453-B91B-E7BF-0F69C5D7D9C2}"/>
              </a:ext>
            </a:extLst>
          </p:cNvPr>
          <p:cNvSpPr/>
          <p:nvPr/>
        </p:nvSpPr>
        <p:spPr bwMode="auto">
          <a:xfrm rot="5400000">
            <a:off x="4300913" y="3574497"/>
            <a:ext cx="167404" cy="14431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CCC65245-AD22-2F42-1281-11DC7EF8C1AF}"/>
              </a:ext>
            </a:extLst>
          </p:cNvPr>
          <p:cNvSpPr/>
          <p:nvPr/>
        </p:nvSpPr>
        <p:spPr bwMode="auto">
          <a:xfrm rot="5400000">
            <a:off x="5728501" y="2964267"/>
            <a:ext cx="167404" cy="14431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99513A-FF84-4600-98BD-782CD8C048E6}"/>
              </a:ext>
            </a:extLst>
          </p:cNvPr>
          <p:cNvSpPr txBox="1"/>
          <p:nvPr/>
        </p:nvSpPr>
        <p:spPr bwMode="auto">
          <a:xfrm>
            <a:off x="6828596" y="3288330"/>
            <a:ext cx="6976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 kern="0">
                <a:solidFill>
                  <a:schemeClr val="accent6"/>
                </a:solidFill>
                <a:latin typeface="Arial" panose="020B0604020202020204" pitchFamily="34" charset="0"/>
              </a:rPr>
              <a:t>2022</a:t>
            </a:r>
            <a:endParaRPr b="1" ker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9E8E773-F505-CC46-8322-D62B2D112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6" y="1115651"/>
            <a:ext cx="3096788" cy="6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007B30-9F7E-245F-A3A3-5F02BF62C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9" y="0"/>
            <a:ext cx="10092906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20158B-8FAB-8F3C-5BBB-5288FF75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929749" y="266363"/>
            <a:ext cx="1722959" cy="412011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15751-A3B2-2F4F-4B76-FF355CF5BD91}"/>
              </a:ext>
            </a:extLst>
          </p:cNvPr>
          <p:cNvSpPr/>
          <p:nvPr/>
        </p:nvSpPr>
        <p:spPr>
          <a:xfrm>
            <a:off x="0" y="2428875"/>
            <a:ext cx="7929749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9E8EC4D-50D6-2FB5-2A2F-A14673A76E52}"/>
              </a:ext>
            </a:extLst>
          </p:cNvPr>
          <p:cNvSpPr txBox="1">
            <a:spLocks/>
          </p:cNvSpPr>
          <p:nvPr/>
        </p:nvSpPr>
        <p:spPr>
          <a:xfrm>
            <a:off x="342110" y="3213844"/>
            <a:ext cx="9110664" cy="50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33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dirty="0"/>
              <a:t>КЛИМАТ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782F8C5-7042-6F01-DB66-9794C34992A1}"/>
              </a:ext>
            </a:extLst>
          </p:cNvPr>
          <p:cNvSpPr/>
          <p:nvPr/>
        </p:nvSpPr>
        <p:spPr>
          <a:xfrm>
            <a:off x="8029574" y="2428875"/>
            <a:ext cx="360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2CE968-7368-5F11-8C9C-B451A9F995A4}"/>
              </a:ext>
            </a:extLst>
          </p:cNvPr>
          <p:cNvSpPr/>
          <p:nvPr/>
        </p:nvSpPr>
        <p:spPr>
          <a:xfrm>
            <a:off x="8553355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DB5107-AF82-865E-63DC-BD7F162EA162}"/>
              </a:ext>
            </a:extLst>
          </p:cNvPr>
          <p:cNvSpPr/>
          <p:nvPr/>
        </p:nvSpPr>
        <p:spPr>
          <a:xfrm>
            <a:off x="8810806" y="2428875"/>
            <a:ext cx="144000" cy="19763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F3326C-02C5-A8AC-BAD8-361AEA072C49}"/>
              </a:ext>
            </a:extLst>
          </p:cNvPr>
          <p:cNvSpPr/>
          <p:nvPr/>
        </p:nvSpPr>
        <p:spPr>
          <a:xfrm>
            <a:off x="9068257" y="2428875"/>
            <a:ext cx="836797" cy="197633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A4C4FC-9ED0-3590-ECF0-3BB72F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z="1400" smtClean="0">
                <a:solidFill>
                  <a:schemeClr val="bg1"/>
                </a:solidFill>
              </a:rPr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ECEEFAE-CED9-42DD-BE12-5DCA877A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31" y="224469"/>
            <a:ext cx="9110664" cy="50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ПЛАНЕТА НАГРЕВАЕТСЯ (СНОВА)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36EB82C-AFBB-410C-A5DE-A1A7E38FA0A4}"/>
              </a:ext>
            </a:extLst>
          </p:cNvPr>
          <p:cNvGraphicFramePr/>
          <p:nvPr/>
        </p:nvGraphicFramePr>
        <p:xfrm>
          <a:off x="195267" y="1662493"/>
          <a:ext cx="9540000" cy="46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E936DCF-8897-DF4A-0B3F-159470F0FA45}"/>
              </a:ext>
            </a:extLst>
          </p:cNvPr>
          <p:cNvGrpSpPr/>
          <p:nvPr/>
        </p:nvGrpSpPr>
        <p:grpSpPr>
          <a:xfrm>
            <a:off x="252600" y="1281984"/>
            <a:ext cx="9308913" cy="346953"/>
            <a:chOff x="252600" y="1281984"/>
            <a:chExt cx="9308913" cy="34695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CE6EA00-8756-2913-C3CE-B9D42226AC7F}"/>
                </a:ext>
              </a:extLst>
            </p:cNvPr>
            <p:cNvSpPr/>
            <p:nvPr/>
          </p:nvSpPr>
          <p:spPr>
            <a:xfrm>
              <a:off x="252600" y="1281984"/>
              <a:ext cx="80858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Динамика температуры поверхности земли с конца XIX века. 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Базовая температура – 14 °с</a:t>
              </a:r>
              <a:endParaRPr lang="ru-RU" sz="1400" b="1" kern="0" dirty="0">
                <a:solidFill>
                  <a:prstClr val="black"/>
                </a:solidFill>
                <a:latin typeface="+mn-lt"/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BEA8DF0C-4954-6D28-A41B-498FBB145AD5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921702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7E8B486-1FD4-95C0-9AE3-4C49BB3FDF96}"/>
              </a:ext>
            </a:extLst>
          </p:cNvPr>
          <p:cNvSpPr txBox="1"/>
          <p:nvPr/>
        </p:nvSpPr>
        <p:spPr>
          <a:xfrm>
            <a:off x="264223" y="6449631"/>
            <a:ext cx="637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Источники: </a:t>
            </a:r>
            <a:r>
              <a:rPr lang="en-US" altLang="ru-RU" sz="900" dirty="0">
                <a:latin typeface="Arial" panose="020B0604020202020204" pitchFamily="34" charset="0"/>
              </a:rPr>
              <a:t>NASA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CB5ECF-8622-1301-0CAA-0D1DD1261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7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91FBB5-804C-479F-B068-544750AC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81" y="223344"/>
            <a:ext cx="9110664" cy="504000"/>
          </a:xfrm>
        </p:spPr>
        <p:txBody>
          <a:bodyPr>
            <a:normAutofit/>
          </a:bodyPr>
          <a:lstStyle/>
          <a:p>
            <a:r>
              <a:rPr lang="ru-RU" sz="1600" dirty="0"/>
              <a:t>ВОЛАТИЛЬНОСТЬ ЦЕН РАСТЕТ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10C2405-8E74-4847-B7DD-E102123DE7E7}"/>
              </a:ext>
            </a:extLst>
          </p:cNvPr>
          <p:cNvGraphicFramePr/>
          <p:nvPr/>
        </p:nvGraphicFramePr>
        <p:xfrm>
          <a:off x="269668" y="1771170"/>
          <a:ext cx="8316000" cy="286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63A31C1-07A8-47DB-B822-8360899F8882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2915" y="3967559"/>
          <a:ext cx="8849059" cy="1591039"/>
        </p:xfrm>
        <a:graphic>
          <a:graphicData uri="http://schemas.openxmlformats.org/drawingml/2006/table">
            <a:tbl>
              <a:tblPr/>
              <a:tblGrid>
                <a:gridCol w="1287000">
                  <a:extLst>
                    <a:ext uri="{9D8B030D-6E8A-4147-A177-3AD203B41FA5}">
                      <a16:colId xmlns:a16="http://schemas.microsoft.com/office/drawing/2014/main" val="799457452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val="2122375288"/>
                    </a:ext>
                  </a:extLst>
                </a:gridCol>
                <a:gridCol w="1286131">
                  <a:extLst>
                    <a:ext uri="{9D8B030D-6E8A-4147-A177-3AD203B41FA5}">
                      <a16:colId xmlns:a16="http://schemas.microsoft.com/office/drawing/2014/main" val="2698307375"/>
                    </a:ext>
                  </a:extLst>
                </a:gridCol>
                <a:gridCol w="1286131">
                  <a:extLst>
                    <a:ext uri="{9D8B030D-6E8A-4147-A177-3AD203B41FA5}">
                      <a16:colId xmlns:a16="http://schemas.microsoft.com/office/drawing/2014/main" val="2777274667"/>
                    </a:ext>
                  </a:extLst>
                </a:gridCol>
                <a:gridCol w="1286131">
                  <a:extLst>
                    <a:ext uri="{9D8B030D-6E8A-4147-A177-3AD203B41FA5}">
                      <a16:colId xmlns:a16="http://schemas.microsoft.com/office/drawing/2014/main" val="2904568556"/>
                    </a:ext>
                  </a:extLst>
                </a:gridCol>
                <a:gridCol w="1287000">
                  <a:extLst>
                    <a:ext uri="{9D8B030D-6E8A-4147-A177-3AD203B41FA5}">
                      <a16:colId xmlns:a16="http://schemas.microsoft.com/office/drawing/2014/main" val="2811946755"/>
                    </a:ext>
                  </a:extLst>
                </a:gridCol>
                <a:gridCol w="1129666">
                  <a:extLst>
                    <a:ext uri="{9D8B030D-6E8A-4147-A177-3AD203B41FA5}">
                      <a16:colId xmlns:a16="http://schemas.microsoft.com/office/drawing/2014/main" val="1171562641"/>
                    </a:ext>
                  </a:extLst>
                </a:gridCol>
              </a:tblGrid>
              <a:tr h="398347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1960-1969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1970-1979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1980-1989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1990-1999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2000-2009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Arial" panose="020B0604020202020204" pitchFamily="34" charset="0"/>
                        </a:rPr>
                        <a:t>2010-2020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5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Средняя цена</a:t>
                      </a:r>
                    </a:p>
                  </a:txBody>
                  <a:tcPr marL="87750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0801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Стандартное отклонение</a:t>
                      </a:r>
                    </a:p>
                  </a:txBody>
                  <a:tcPr marL="87750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009771"/>
                  </a:ext>
                </a:extLst>
              </a:tr>
              <a:tr h="2655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цена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50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56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цена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750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70261"/>
                  </a:ext>
                </a:extLst>
              </a:tr>
            </a:tbl>
          </a:graphicData>
        </a:graphic>
      </p:graphicFrame>
      <p:sp>
        <p:nvSpPr>
          <p:cNvPr id="15" name="Текст 3">
            <a:extLst>
              <a:ext uri="{FF2B5EF4-FFF2-40B4-BE49-F238E27FC236}">
                <a16:creationId xmlns:a16="http://schemas.microsoft.com/office/drawing/2014/main" id="{78F2A270-49CD-B142-A88B-077D2AA2B7A4}"/>
              </a:ext>
            </a:extLst>
          </p:cNvPr>
          <p:cNvSpPr txBox="1">
            <a:spLocks/>
          </p:cNvSpPr>
          <p:nvPr/>
        </p:nvSpPr>
        <p:spPr>
          <a:xfrm>
            <a:off x="1892281" y="7667508"/>
            <a:ext cx="6480000" cy="19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813" dirty="0">
                <a:latin typeface="Arial" panose="020B0604020202020204" pitchFamily="34" charset="0"/>
                <a:cs typeface="Arial" panose="020B0604020202020204" pitchFamily="34" charset="0"/>
              </a:rPr>
              <a:t>Источники: </a:t>
            </a:r>
            <a:r>
              <a:rPr lang="en-US" altLang="ru-RU" sz="813" dirty="0">
                <a:latin typeface="Arial" panose="020B0604020202020204" pitchFamily="34" charset="0"/>
                <a:cs typeface="Arial" panose="020B0604020202020204" pitchFamily="34" charset="0"/>
              </a:rPr>
              <a:t>World Bank Commodity Price Data (The Pink Sheet)</a:t>
            </a:r>
            <a:r>
              <a:rPr lang="ru-RU" altLang="ru-RU" sz="813" dirty="0">
                <a:latin typeface="Arial" panose="020B0604020202020204" pitchFamily="34" charset="0"/>
                <a:cs typeface="Arial" panose="020B0604020202020204" pitchFamily="34" charset="0"/>
              </a:rPr>
              <a:t>, аналитика ЦОЭ РСХБ 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948EF1B-B906-7EED-368D-213AAD93BBF2}"/>
              </a:ext>
            </a:extLst>
          </p:cNvPr>
          <p:cNvGrpSpPr/>
          <p:nvPr/>
        </p:nvGrpSpPr>
        <p:grpSpPr>
          <a:xfrm>
            <a:off x="252600" y="1281984"/>
            <a:ext cx="9308913" cy="346953"/>
            <a:chOff x="252600" y="1281984"/>
            <a:chExt cx="9308913" cy="34695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6BF36362-63D0-6881-ABFA-52000B31C192}"/>
                </a:ext>
              </a:extLst>
            </p:cNvPr>
            <p:cNvSpPr/>
            <p:nvPr/>
          </p:nvSpPr>
          <p:spPr>
            <a:xfrm>
              <a:off x="252600" y="1281984"/>
              <a:ext cx="31566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23">
                <a:defRPr/>
              </a:pPr>
              <a:r>
                <a:rPr lang="ru-RU" sz="1400" b="1" kern="0" dirty="0">
                  <a:solidFill>
                    <a:prstClr val="black"/>
                  </a:solidFill>
                  <a:latin typeface="+mn-lt"/>
                </a:rPr>
                <a:t>Динамика цен на пшеницу, </a:t>
              </a:r>
              <a:r>
                <a:rPr lang="en-US" sz="1400" kern="0" dirty="0">
                  <a:solidFill>
                    <a:prstClr val="black"/>
                  </a:solidFill>
                  <a:latin typeface="+mn-lt"/>
                </a:rPr>
                <a:t>$/</a:t>
              </a:r>
              <a:r>
                <a:rPr lang="ru-RU" sz="1400" kern="0" dirty="0">
                  <a:solidFill>
                    <a:prstClr val="black"/>
                  </a:solidFill>
                  <a:latin typeface="+mn-lt"/>
                </a:rPr>
                <a:t>тонн</a:t>
              </a: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2B3B3A9C-9038-5A7E-07AA-32167CFCEF80}"/>
                </a:ext>
              </a:extLst>
            </p:cNvPr>
            <p:cNvCxnSpPr>
              <a:cxnSpLocks/>
            </p:cNvCxnSpPr>
            <p:nvPr/>
          </p:nvCxnSpPr>
          <p:spPr>
            <a:xfrm>
              <a:off x="344488" y="1628937"/>
              <a:ext cx="921702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11820C-CBEE-67EC-7B4B-1EEAE14D9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189"/>
            <a:fld id="{51036E43-BD2F-D44D-850A-5FFB25242708}" type="slidenum">
              <a:rPr lang="ru-RU" smtClean="0">
                <a:solidFill>
                  <a:srgbClr val="000000"/>
                </a:solidFill>
              </a:rPr>
              <a:pPr defTabSz="457189"/>
              <a:t>8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8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dlJHJked.gfMzQPXQxG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dlJHJked.gfMzQPXQx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dpps8nh02ZwOYIx.x0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2.xml><?xml version="1.0" encoding="utf-8"?>
<a:theme xmlns:a="http://schemas.openxmlformats.org/drawingml/2006/main" name="1_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0207-ОД-2</Template>
  <TotalTime>75529</TotalTime>
  <Words>1325</Words>
  <Application>Microsoft Office PowerPoint</Application>
  <PresentationFormat>Лист A4 (210x297 мм)</PresentationFormat>
  <Paragraphs>370</Paragraphs>
  <Slides>23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.Lucida Grande UI Regular</vt:lpstr>
      <vt:lpstr>Arial</vt:lpstr>
      <vt:lpstr>Calibri</vt:lpstr>
      <vt:lpstr>Wingdings</vt:lpstr>
      <vt:lpstr>Системный шрифт, обычный</vt:lpstr>
      <vt:lpstr>2_Шаблон РСХБ_внутренняя презентация</vt:lpstr>
      <vt:lpstr>1_Шаблон РСХБ_внутренняя презентация</vt:lpstr>
      <vt:lpstr>Слайд think-cell</vt:lpstr>
      <vt:lpstr>Презентация PowerPoint</vt:lpstr>
      <vt:lpstr>РАЗВИТИЕ E-COMMERCE БАЛАНСИРУЕТ РАЗВИТИЕ РОЗНИЧНЫХ СЕТЕЙ</vt:lpstr>
      <vt:lpstr>ЭКСПОРТ И HORECA РАСТУТ</vt:lpstr>
      <vt:lpstr>И HORECA РАСТЕТ ОЧЕНЬ БЫСТРО В ЦЕНТРАХ ПОТРЕБЛЕНИЯ</vt:lpstr>
      <vt:lpstr>КЕЙС «ДОМИНО ПИЦЦА» В ИТАЛИИ: ДАВИДЫ И ГОЛИАФ</vt:lpstr>
      <vt:lpstr>СВОЁ РОДНОЕ – ВКЛАД РОССЕЛЬХОЗБАНКА В РАЗВИТИЕ E-COMMERCE</vt:lpstr>
      <vt:lpstr>Презентация PowerPoint</vt:lpstr>
      <vt:lpstr>ПЛАНЕТА НАГРЕВАЕТСЯ (СНОВА)</vt:lpstr>
      <vt:lpstr>ВОЛАТИЛЬНОСТЬ ЦЕН РАСТЕТ</vt:lpstr>
      <vt:lpstr>ПРЕДЛОЖЕНИЕ БАЗОВЫХ ПРОДУКТОВ РАСТЕНИЕВОДСТВА СНИЖАЕТСЯ (МИР)</vt:lpstr>
      <vt:lpstr>ПРЕДЛОЖЕНИЕ ОСНОВНЫХ ВИДОВ МЯСА СНИЖАЕТСЯ. МОЛОКОЕМКИХ ПРОДУКТОВ – СТАГНИРУЕТ (МИР)</vt:lpstr>
      <vt:lpstr>ИЗМЕНЕНИЕ КЛИМАТА СОКРАЩАЕТ МИРОВОЕ ПРОИЗВОДСТВО И СТИМУЛИРУЕТ ЭКСПОРТ ИЗ РФ</vt:lpstr>
      <vt:lpstr>Презентация PowerPoint</vt:lpstr>
      <vt:lpstr>СЕМЬ ПРИЗНАКОВ ХОРОШЕГО ИГРОКА РЫНКА</vt:lpstr>
      <vt:lpstr>ВМЕСТО ЭПИЛОГА: ТЕКУЩАЯ СИТУАЦИЯ  В РАСТЕНИЕВОДСТВЕ</vt:lpstr>
      <vt:lpstr>ДИНАМИКА МИРОВЫХ ЦЕН, $/т</vt:lpstr>
      <vt:lpstr>ДИНАМИКА МИРОВЫХ ЦЕН, $/т</vt:lpstr>
      <vt:lpstr>ИНДИКАТИВНЫЕ ЦЕНЫ* НА ПШЕНИЦУ В ЦФО</vt:lpstr>
      <vt:lpstr>ИНДИКАТИВНЫЕ ЦЕНЫ* НА СЕМЕНА ПОДСОЛНЕЧНИКА И СОЮ В ЦФО</vt:lpstr>
      <vt:lpstr>ТЕКУЩАЯ СИТУАЦИЯ  В ЖИВОТНОВОДСТВЕ</vt:lpstr>
      <vt:lpstr>ТОВАРНЫЕ СВИНЬИ (40 Н)</vt:lpstr>
      <vt:lpstr>ТУШКА БРОЙЛЕРА (40 Н)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Иванов-Даль Андрей Михайлович</dc:creator>
  <cp:lastModifiedBy>Andrey Dalnov</cp:lastModifiedBy>
  <cp:revision>1860</cp:revision>
  <cp:lastPrinted>2022-08-22T07:23:37Z</cp:lastPrinted>
  <dcterms:created xsi:type="dcterms:W3CDTF">2019-11-26T12:29:04Z</dcterms:created>
  <dcterms:modified xsi:type="dcterms:W3CDTF">2022-10-11T09:59:03Z</dcterms:modified>
</cp:coreProperties>
</file>