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1026" r:id="rId3"/>
    <p:sldId id="257" r:id="rId4"/>
    <p:sldId id="258" r:id="rId5"/>
    <p:sldId id="1024" r:id="rId6"/>
    <p:sldId id="302" r:id="rId7"/>
    <p:sldId id="298" r:id="rId8"/>
    <p:sldId id="299" r:id="rId9"/>
    <p:sldId id="283" r:id="rId10"/>
    <p:sldId id="361" r:id="rId11"/>
    <p:sldId id="364" r:id="rId12"/>
    <p:sldId id="378" r:id="rId13"/>
    <p:sldId id="1001" r:id="rId14"/>
    <p:sldId id="376" r:id="rId15"/>
    <p:sldId id="1003" r:id="rId16"/>
    <p:sldId id="1004" r:id="rId17"/>
    <p:sldId id="1010" r:id="rId18"/>
    <p:sldId id="1025" r:id="rId19"/>
    <p:sldId id="1013" r:id="rId20"/>
    <p:sldId id="284" r:id="rId21"/>
    <p:sldId id="1027" r:id="rId22"/>
    <p:sldId id="274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246"/>
    <a:srgbClr val="525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1BA4C2-67D6-4A82-B5A2-8832572A07D9}">
  <a:tblStyle styleId="{961BA4C2-67D6-4A82-B5A2-8832572A07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22" autoAdjust="0"/>
  </p:normalViewPr>
  <p:slideViewPr>
    <p:cSldViewPr snapToGrid="0">
      <p:cViewPr varScale="1">
        <p:scale>
          <a:sx n="121" d="100"/>
          <a:sy n="121" d="100"/>
        </p:scale>
        <p:origin x="12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0242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233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541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497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04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3C73DAB-61C5-418F-80A6-ABFB2146FEB4}" type="datetime1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@GEOINTELLECT  @ ANA_ZAPEKANA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64CF-3810-4F72-9B14-A3827962CC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1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trukov@geointellect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t.me/geointellect" TargetMode="Externa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39345" y="124990"/>
            <a:ext cx="8520600" cy="33418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2800" b="1" dirty="0" err="1">
                <a:latin typeface="Arial Narrow" panose="020B0606020202030204" pitchFamily="34" charset="0"/>
                <a:cs typeface="Aharoni" panose="020B0604020202020204" pitchFamily="2" charset="-79"/>
              </a:rPr>
              <a:t>Геоаналитика</a:t>
            </a:r>
            <a:r>
              <a:rPr lang="ru-RU" sz="2800" b="1" dirty="0">
                <a:latin typeface="Arial Narrow" panose="020B0606020202030204" pitchFamily="34" charset="0"/>
                <a:cs typeface="Aharoni" panose="020B0604020202020204" pitchFamily="2" charset="-79"/>
              </a:rPr>
              <a:t> во франчайзинге. Региональное</a:t>
            </a:r>
            <a:br>
              <a:rPr lang="ru-RU" sz="2800" b="1" dirty="0">
                <a:latin typeface="Arial Narrow" panose="020B0606020202030204" pitchFamily="34" charset="0"/>
                <a:cs typeface="Aharoni" panose="020B0604020202020204" pitchFamily="2" charset="-79"/>
              </a:rPr>
            </a:br>
            <a:r>
              <a:rPr lang="ru-RU" sz="2800" b="1" dirty="0">
                <a:latin typeface="Arial Narrow" panose="020B0606020202030204" pitchFamily="34" charset="0"/>
                <a:cs typeface="Aharoni" panose="020B0604020202020204" pitchFamily="2" charset="-79"/>
              </a:rPr>
              <a:t> развитие </a:t>
            </a:r>
            <a:r>
              <a:rPr lang="en-US" sz="2800" b="1" dirty="0">
                <a:latin typeface="Arial Narrow" panose="020B0606020202030204" pitchFamily="34" charset="0"/>
                <a:cs typeface="Aharoni" panose="020B0604020202020204" pitchFamily="2" charset="-79"/>
              </a:rPr>
              <a:t>e-comm </a:t>
            </a:r>
            <a:br>
              <a:rPr lang="ru-RU" sz="2800" b="1" dirty="0">
                <a:latin typeface="Arial Narrow" panose="020B0606020202030204" pitchFamily="34" charset="0"/>
                <a:cs typeface="Aharoni" panose="020B0604020202020204" pitchFamily="2" charset="-79"/>
              </a:rPr>
            </a:br>
            <a:endParaRPr sz="2800" b="1" dirty="0">
              <a:latin typeface="Arial Narrow" panose="020B0606020202030204" pitchFamily="34" charset="0"/>
              <a:cs typeface="Aharoni" panose="020B0604020202020204" pitchFamily="2" charset="-79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239345" y="3070526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666666"/>
                </a:solidFill>
                <a:latin typeface="Arial Narrow" panose="020B0606020202030204" pitchFamily="34" charset="0"/>
              </a:rPr>
              <a:t>Кейсы Общепит и ПВЗ</a:t>
            </a:r>
            <a:endParaRPr sz="2400" b="1" dirty="0">
              <a:solidFill>
                <a:srgbClr val="666666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7908860" y="2431776"/>
            <a:ext cx="1228725" cy="271145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3466826"/>
            <a:ext cx="2217225" cy="1905000"/>
          </a:xfrm>
          <a:prstGeom prst="rect">
            <a:avLst/>
          </a:prstGeom>
        </p:spPr>
      </p:pic>
      <p:pic>
        <p:nvPicPr>
          <p:cNvPr id="10" name="Shape 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725" y="46160"/>
            <a:ext cx="3577714" cy="79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BE2A050-DC59-45FA-3D61-FB34764D2FEC}"/>
              </a:ext>
            </a:extLst>
          </p:cNvPr>
          <p:cNvCxnSpPr>
            <a:cxnSpLocks/>
          </p:cNvCxnSpPr>
          <p:nvPr/>
        </p:nvCxnSpPr>
        <p:spPr>
          <a:xfrm>
            <a:off x="0" y="807611"/>
            <a:ext cx="555987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Геоинтеллект">
            <a:extLst>
              <a:ext uri="{FF2B5EF4-FFF2-40B4-BE49-F238E27FC236}">
                <a16:creationId xmlns:a16="http://schemas.microsoft.com/office/drawing/2014/main" id="{21B3F10E-9959-4998-8D31-644A4C5D2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651" y="267260"/>
            <a:ext cx="28479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B229412A-8C78-41B6-2081-F6163AB08650}"/>
              </a:ext>
            </a:extLst>
          </p:cNvPr>
          <p:cNvSpPr/>
          <p:nvPr/>
        </p:nvSpPr>
        <p:spPr>
          <a:xfrm rot="16200000">
            <a:off x="7453312" y="3452813"/>
            <a:ext cx="1733550" cy="1647825"/>
          </a:xfrm>
          <a:custGeom>
            <a:avLst/>
            <a:gdLst/>
            <a:ahLst/>
            <a:cxnLst/>
            <a:rect l="l" t="t" r="r" b="b"/>
            <a:pathLst>
              <a:path w="1733550" h="1647825">
                <a:moveTo>
                  <a:pt x="1703366" y="1647824"/>
                </a:moveTo>
                <a:lnTo>
                  <a:pt x="0" y="1647824"/>
                </a:lnTo>
                <a:lnTo>
                  <a:pt x="0" y="51313"/>
                </a:lnTo>
                <a:lnTo>
                  <a:pt x="46401" y="39037"/>
                </a:lnTo>
                <a:lnTo>
                  <a:pt x="91328" y="28842"/>
                </a:lnTo>
                <a:lnTo>
                  <a:pt x="136804" y="20142"/>
                </a:lnTo>
                <a:lnTo>
                  <a:pt x="182802" y="12962"/>
                </a:lnTo>
                <a:lnTo>
                  <a:pt x="229295" y="7332"/>
                </a:lnTo>
                <a:lnTo>
                  <a:pt x="276256" y="3276"/>
                </a:lnTo>
                <a:lnTo>
                  <a:pt x="323658" y="823"/>
                </a:lnTo>
                <a:lnTo>
                  <a:pt x="371467" y="0"/>
                </a:lnTo>
                <a:lnTo>
                  <a:pt x="419288" y="823"/>
                </a:lnTo>
                <a:lnTo>
                  <a:pt x="466690" y="3276"/>
                </a:lnTo>
                <a:lnTo>
                  <a:pt x="513651" y="7332"/>
                </a:lnTo>
                <a:lnTo>
                  <a:pt x="560143" y="12962"/>
                </a:lnTo>
                <a:lnTo>
                  <a:pt x="606141" y="20142"/>
                </a:lnTo>
                <a:lnTo>
                  <a:pt x="651618" y="28842"/>
                </a:lnTo>
                <a:lnTo>
                  <a:pt x="696545" y="39037"/>
                </a:lnTo>
                <a:lnTo>
                  <a:pt x="740896" y="50699"/>
                </a:lnTo>
                <a:lnTo>
                  <a:pt x="784645" y="63802"/>
                </a:lnTo>
                <a:lnTo>
                  <a:pt x="827763" y="78317"/>
                </a:lnTo>
                <a:lnTo>
                  <a:pt x="870225" y="94219"/>
                </a:lnTo>
                <a:lnTo>
                  <a:pt x="912003" y="111481"/>
                </a:lnTo>
                <a:lnTo>
                  <a:pt x="953070" y="130074"/>
                </a:lnTo>
                <a:lnTo>
                  <a:pt x="993399" y="149973"/>
                </a:lnTo>
                <a:lnTo>
                  <a:pt x="1032962" y="171150"/>
                </a:lnTo>
                <a:lnTo>
                  <a:pt x="1071734" y="193578"/>
                </a:lnTo>
                <a:lnTo>
                  <a:pt x="1109687" y="217231"/>
                </a:lnTo>
                <a:lnTo>
                  <a:pt x="1146794" y="242080"/>
                </a:lnTo>
                <a:lnTo>
                  <a:pt x="1183028" y="268100"/>
                </a:lnTo>
                <a:lnTo>
                  <a:pt x="1218362" y="295263"/>
                </a:lnTo>
                <a:lnTo>
                  <a:pt x="1252769" y="323542"/>
                </a:lnTo>
                <a:lnTo>
                  <a:pt x="1286222" y="352911"/>
                </a:lnTo>
                <a:lnTo>
                  <a:pt x="1318694" y="383341"/>
                </a:lnTo>
                <a:lnTo>
                  <a:pt x="1350158" y="414807"/>
                </a:lnTo>
                <a:lnTo>
                  <a:pt x="1380586" y="447280"/>
                </a:lnTo>
                <a:lnTo>
                  <a:pt x="1409953" y="480735"/>
                </a:lnTo>
                <a:lnTo>
                  <a:pt x="1438231" y="515144"/>
                </a:lnTo>
                <a:lnTo>
                  <a:pt x="1465392" y="550480"/>
                </a:lnTo>
                <a:lnTo>
                  <a:pt x="1491411" y="586716"/>
                </a:lnTo>
                <a:lnTo>
                  <a:pt x="1516259" y="623825"/>
                </a:lnTo>
                <a:lnTo>
                  <a:pt x="1539910" y="661780"/>
                </a:lnTo>
                <a:lnTo>
                  <a:pt x="1562337" y="700554"/>
                </a:lnTo>
                <a:lnTo>
                  <a:pt x="1583513" y="740120"/>
                </a:lnTo>
                <a:lnTo>
                  <a:pt x="1603410" y="780451"/>
                </a:lnTo>
                <a:lnTo>
                  <a:pt x="1622003" y="821520"/>
                </a:lnTo>
                <a:lnTo>
                  <a:pt x="1639263" y="863301"/>
                </a:lnTo>
                <a:lnTo>
                  <a:pt x="1655164" y="905765"/>
                </a:lnTo>
                <a:lnTo>
                  <a:pt x="1669679" y="948886"/>
                </a:lnTo>
                <a:lnTo>
                  <a:pt x="1682781" y="992637"/>
                </a:lnTo>
                <a:lnTo>
                  <a:pt x="1694443" y="1036990"/>
                </a:lnTo>
                <a:lnTo>
                  <a:pt x="1704637" y="1081920"/>
                </a:lnTo>
                <a:lnTo>
                  <a:pt x="1713337" y="1127399"/>
                </a:lnTo>
                <a:lnTo>
                  <a:pt x="1720516" y="1173400"/>
                </a:lnTo>
                <a:lnTo>
                  <a:pt x="1726146" y="1219895"/>
                </a:lnTo>
                <a:lnTo>
                  <a:pt x="1730201" y="1266858"/>
                </a:lnTo>
                <a:lnTo>
                  <a:pt x="1732654" y="1314263"/>
                </a:lnTo>
                <a:lnTo>
                  <a:pt x="1733478" y="1362081"/>
                </a:lnTo>
                <a:lnTo>
                  <a:pt x="1732654" y="1409895"/>
                </a:lnTo>
                <a:lnTo>
                  <a:pt x="1730201" y="1457297"/>
                </a:lnTo>
                <a:lnTo>
                  <a:pt x="1726146" y="1504257"/>
                </a:lnTo>
                <a:lnTo>
                  <a:pt x="1720516" y="1550750"/>
                </a:lnTo>
                <a:lnTo>
                  <a:pt x="1713337" y="1596749"/>
                </a:lnTo>
                <a:lnTo>
                  <a:pt x="1704637" y="1642225"/>
                </a:lnTo>
                <a:lnTo>
                  <a:pt x="1703366" y="1647824"/>
                </a:lnTo>
                <a:close/>
              </a:path>
            </a:pathLst>
          </a:custGeom>
          <a:solidFill>
            <a:schemeClr val="accent2">
              <a:lumMod val="90000"/>
              <a:lumOff val="10000"/>
            </a:schemeClr>
          </a:solidFill>
        </p:spPr>
        <p:txBody>
          <a:bodyPr wrap="square" lIns="0" tIns="0" rIns="0" bIns="0" rtlCol="0"/>
          <a:lstStyle/>
          <a:p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2D12A6-220A-35BA-2A08-6EA0A5BD8C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468459"/>
            <a:ext cx="2217225" cy="1905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2E8BA20-DEE6-16E4-41DB-09DE37237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496174" cy="562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B6ED832D-B8EF-E8F6-A8A5-EAC4F174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232" y="8738"/>
            <a:ext cx="8520600" cy="57270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MoolBoran" panose="020B0100010101010101" pitchFamily="34" charset="0"/>
              </a:rPr>
              <a:t>Опыт открытия в России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282299-A7F7-8E90-C117-F0159767A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430" y="19153"/>
            <a:ext cx="1533313" cy="1373242"/>
          </a:xfrm>
          <a:prstGeom prst="ellipse">
            <a:avLst/>
          </a:prstGeom>
          <a:ln w="63500" cap="rnd">
            <a:noFill/>
            <a:prstDash val="sysDot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39D93B-7836-7FBE-8D11-22F28061DF58}"/>
              </a:ext>
            </a:extLst>
          </p:cNvPr>
          <p:cNvSpPr txBox="1"/>
          <p:nvPr/>
        </p:nvSpPr>
        <p:spPr>
          <a:xfrm>
            <a:off x="7553430" y="1616342"/>
            <a:ext cx="159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Максим Кораблев-Дайсон,</a:t>
            </a:r>
          </a:p>
          <a:p>
            <a:r>
              <a:rPr lang="ru-RU" sz="12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основатель сети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42CBF-857A-D2B1-8A83-6C95FF64A5CB}"/>
              </a:ext>
            </a:extLst>
          </p:cNvPr>
          <p:cNvSpPr txBox="1"/>
          <p:nvPr/>
        </p:nvSpPr>
        <p:spPr>
          <a:xfrm>
            <a:off x="70945" y="4812773"/>
            <a:ext cx="2853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Фокус: Ленинградская область и далее по рейтингу городов</a:t>
            </a:r>
          </a:p>
        </p:txBody>
      </p:sp>
    </p:spTree>
    <p:extLst>
      <p:ext uri="{BB962C8B-B14F-4D97-AF65-F5344CB8AC3E}">
        <p14:creationId xmlns:p14="http://schemas.microsoft.com/office/powerpoint/2010/main" val="2401437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152475"/>
            <a:ext cx="7283669" cy="39910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1956CF-BBCD-FA42-DE1D-A5E383601313}"/>
              </a:ext>
            </a:extLst>
          </p:cNvPr>
          <p:cNvSpPr/>
          <p:nvPr/>
        </p:nvSpPr>
        <p:spPr>
          <a:xfrm>
            <a:off x="311700" y="1152475"/>
            <a:ext cx="5442714" cy="203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FD6042D2-BB6F-AB59-374E-E473B1C283B4}"/>
              </a:ext>
            </a:extLst>
          </p:cNvPr>
          <p:cNvSpPr/>
          <p:nvPr/>
        </p:nvSpPr>
        <p:spPr>
          <a:xfrm rot="16200000">
            <a:off x="7453312" y="3452813"/>
            <a:ext cx="1733550" cy="1647825"/>
          </a:xfrm>
          <a:custGeom>
            <a:avLst/>
            <a:gdLst/>
            <a:ahLst/>
            <a:cxnLst/>
            <a:rect l="l" t="t" r="r" b="b"/>
            <a:pathLst>
              <a:path w="1733550" h="1647825">
                <a:moveTo>
                  <a:pt x="1703366" y="1647824"/>
                </a:moveTo>
                <a:lnTo>
                  <a:pt x="0" y="1647824"/>
                </a:lnTo>
                <a:lnTo>
                  <a:pt x="0" y="51313"/>
                </a:lnTo>
                <a:lnTo>
                  <a:pt x="46401" y="39037"/>
                </a:lnTo>
                <a:lnTo>
                  <a:pt x="91328" y="28842"/>
                </a:lnTo>
                <a:lnTo>
                  <a:pt x="136804" y="20142"/>
                </a:lnTo>
                <a:lnTo>
                  <a:pt x="182802" y="12962"/>
                </a:lnTo>
                <a:lnTo>
                  <a:pt x="229295" y="7332"/>
                </a:lnTo>
                <a:lnTo>
                  <a:pt x="276256" y="3276"/>
                </a:lnTo>
                <a:lnTo>
                  <a:pt x="323658" y="823"/>
                </a:lnTo>
                <a:lnTo>
                  <a:pt x="371467" y="0"/>
                </a:lnTo>
                <a:lnTo>
                  <a:pt x="419288" y="823"/>
                </a:lnTo>
                <a:lnTo>
                  <a:pt x="466690" y="3276"/>
                </a:lnTo>
                <a:lnTo>
                  <a:pt x="513651" y="7332"/>
                </a:lnTo>
                <a:lnTo>
                  <a:pt x="560143" y="12962"/>
                </a:lnTo>
                <a:lnTo>
                  <a:pt x="606141" y="20142"/>
                </a:lnTo>
                <a:lnTo>
                  <a:pt x="651618" y="28842"/>
                </a:lnTo>
                <a:lnTo>
                  <a:pt x="696545" y="39037"/>
                </a:lnTo>
                <a:lnTo>
                  <a:pt x="740896" y="50699"/>
                </a:lnTo>
                <a:lnTo>
                  <a:pt x="784645" y="63802"/>
                </a:lnTo>
                <a:lnTo>
                  <a:pt x="827763" y="78317"/>
                </a:lnTo>
                <a:lnTo>
                  <a:pt x="870225" y="94219"/>
                </a:lnTo>
                <a:lnTo>
                  <a:pt x="912003" y="111481"/>
                </a:lnTo>
                <a:lnTo>
                  <a:pt x="953070" y="130074"/>
                </a:lnTo>
                <a:lnTo>
                  <a:pt x="993399" y="149973"/>
                </a:lnTo>
                <a:lnTo>
                  <a:pt x="1032962" y="171150"/>
                </a:lnTo>
                <a:lnTo>
                  <a:pt x="1071734" y="193578"/>
                </a:lnTo>
                <a:lnTo>
                  <a:pt x="1109687" y="217231"/>
                </a:lnTo>
                <a:lnTo>
                  <a:pt x="1146794" y="242080"/>
                </a:lnTo>
                <a:lnTo>
                  <a:pt x="1183028" y="268100"/>
                </a:lnTo>
                <a:lnTo>
                  <a:pt x="1218362" y="295263"/>
                </a:lnTo>
                <a:lnTo>
                  <a:pt x="1252769" y="323542"/>
                </a:lnTo>
                <a:lnTo>
                  <a:pt x="1286222" y="352911"/>
                </a:lnTo>
                <a:lnTo>
                  <a:pt x="1318694" y="383341"/>
                </a:lnTo>
                <a:lnTo>
                  <a:pt x="1350158" y="414807"/>
                </a:lnTo>
                <a:lnTo>
                  <a:pt x="1380586" y="447280"/>
                </a:lnTo>
                <a:lnTo>
                  <a:pt x="1409953" y="480735"/>
                </a:lnTo>
                <a:lnTo>
                  <a:pt x="1438231" y="515144"/>
                </a:lnTo>
                <a:lnTo>
                  <a:pt x="1465392" y="550480"/>
                </a:lnTo>
                <a:lnTo>
                  <a:pt x="1491411" y="586716"/>
                </a:lnTo>
                <a:lnTo>
                  <a:pt x="1516259" y="623825"/>
                </a:lnTo>
                <a:lnTo>
                  <a:pt x="1539910" y="661780"/>
                </a:lnTo>
                <a:lnTo>
                  <a:pt x="1562337" y="700554"/>
                </a:lnTo>
                <a:lnTo>
                  <a:pt x="1583513" y="740120"/>
                </a:lnTo>
                <a:lnTo>
                  <a:pt x="1603410" y="780451"/>
                </a:lnTo>
                <a:lnTo>
                  <a:pt x="1622003" y="821520"/>
                </a:lnTo>
                <a:lnTo>
                  <a:pt x="1639263" y="863301"/>
                </a:lnTo>
                <a:lnTo>
                  <a:pt x="1655164" y="905765"/>
                </a:lnTo>
                <a:lnTo>
                  <a:pt x="1669679" y="948886"/>
                </a:lnTo>
                <a:lnTo>
                  <a:pt x="1682781" y="992637"/>
                </a:lnTo>
                <a:lnTo>
                  <a:pt x="1694443" y="1036990"/>
                </a:lnTo>
                <a:lnTo>
                  <a:pt x="1704637" y="1081920"/>
                </a:lnTo>
                <a:lnTo>
                  <a:pt x="1713337" y="1127399"/>
                </a:lnTo>
                <a:lnTo>
                  <a:pt x="1720516" y="1173400"/>
                </a:lnTo>
                <a:lnTo>
                  <a:pt x="1726146" y="1219895"/>
                </a:lnTo>
                <a:lnTo>
                  <a:pt x="1730201" y="1266858"/>
                </a:lnTo>
                <a:lnTo>
                  <a:pt x="1732654" y="1314263"/>
                </a:lnTo>
                <a:lnTo>
                  <a:pt x="1733478" y="1362081"/>
                </a:lnTo>
                <a:lnTo>
                  <a:pt x="1732654" y="1409895"/>
                </a:lnTo>
                <a:lnTo>
                  <a:pt x="1730201" y="1457297"/>
                </a:lnTo>
                <a:lnTo>
                  <a:pt x="1726146" y="1504257"/>
                </a:lnTo>
                <a:lnTo>
                  <a:pt x="1720516" y="1550750"/>
                </a:lnTo>
                <a:lnTo>
                  <a:pt x="1713337" y="1596749"/>
                </a:lnTo>
                <a:lnTo>
                  <a:pt x="1704637" y="1642225"/>
                </a:lnTo>
                <a:lnTo>
                  <a:pt x="1703366" y="1647824"/>
                </a:lnTo>
                <a:close/>
              </a:path>
            </a:pathLst>
          </a:custGeom>
          <a:solidFill>
            <a:schemeClr val="accent2">
              <a:lumMod val="90000"/>
              <a:lumOff val="10000"/>
            </a:schemeClr>
          </a:solidFill>
        </p:spPr>
        <p:txBody>
          <a:bodyPr wrap="square" lIns="0" tIns="0" rIns="0" bIns="0" rtlCol="0"/>
          <a:lstStyle/>
          <a:p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E8CD4A-7435-0CA4-6706-254F3AECF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468459"/>
            <a:ext cx="2217225" cy="1905000"/>
          </a:xfrm>
          <a:prstGeom prst="rect">
            <a:avLst/>
          </a:prstGeom>
        </p:spPr>
      </p:pic>
      <p:sp>
        <p:nvSpPr>
          <p:cNvPr id="8" name="Shape 158">
            <a:extLst>
              <a:ext uri="{FF2B5EF4-FFF2-40B4-BE49-F238E27FC236}">
                <a16:creationId xmlns:a16="http://schemas.microsoft.com/office/drawing/2014/main" id="{D1B7AC7B-D331-3A91-E7D2-067795256F28}"/>
              </a:ext>
            </a:extLst>
          </p:cNvPr>
          <p:cNvSpPr txBox="1">
            <a:spLocks/>
          </p:cNvSpPr>
          <p:nvPr/>
        </p:nvSpPr>
        <p:spPr>
          <a:xfrm>
            <a:off x="311700" y="46336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latin typeface="Arial Narrow" panose="020B0606020202030204" pitchFamily="34" charset="0"/>
                <a:cs typeface="MoolBoran" panose="020B0100010101010101" pitchFamily="34" charset="0"/>
              </a:rPr>
              <a:t>КРИТЕРИИ СПРОСА НА УСЛУГИ ДОСТАВКИ ЕДЫ</a:t>
            </a:r>
          </a:p>
        </p:txBody>
      </p:sp>
    </p:spTree>
    <p:extLst>
      <p:ext uri="{BB962C8B-B14F-4D97-AF65-F5344CB8AC3E}">
        <p14:creationId xmlns:p14="http://schemas.microsoft.com/office/powerpoint/2010/main" val="3740148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BB1238-EEBA-B2FB-94A2-84318FE98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148419"/>
            <a:ext cx="7102366" cy="39950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A37EB6-EFA2-1250-0A5C-6B755D2C32EB}"/>
              </a:ext>
            </a:extLst>
          </p:cNvPr>
          <p:cNvSpPr/>
          <p:nvPr/>
        </p:nvSpPr>
        <p:spPr>
          <a:xfrm>
            <a:off x="311700" y="1152475"/>
            <a:ext cx="5442714" cy="203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A436F983-CA56-A9F5-43BC-9244F19AB3AC}"/>
              </a:ext>
            </a:extLst>
          </p:cNvPr>
          <p:cNvSpPr/>
          <p:nvPr/>
        </p:nvSpPr>
        <p:spPr>
          <a:xfrm rot="16200000">
            <a:off x="7453312" y="3452813"/>
            <a:ext cx="1733550" cy="1647825"/>
          </a:xfrm>
          <a:custGeom>
            <a:avLst/>
            <a:gdLst/>
            <a:ahLst/>
            <a:cxnLst/>
            <a:rect l="l" t="t" r="r" b="b"/>
            <a:pathLst>
              <a:path w="1733550" h="1647825">
                <a:moveTo>
                  <a:pt x="1703366" y="1647824"/>
                </a:moveTo>
                <a:lnTo>
                  <a:pt x="0" y="1647824"/>
                </a:lnTo>
                <a:lnTo>
                  <a:pt x="0" y="51313"/>
                </a:lnTo>
                <a:lnTo>
                  <a:pt x="46401" y="39037"/>
                </a:lnTo>
                <a:lnTo>
                  <a:pt x="91328" y="28842"/>
                </a:lnTo>
                <a:lnTo>
                  <a:pt x="136804" y="20142"/>
                </a:lnTo>
                <a:lnTo>
                  <a:pt x="182802" y="12962"/>
                </a:lnTo>
                <a:lnTo>
                  <a:pt x="229295" y="7332"/>
                </a:lnTo>
                <a:lnTo>
                  <a:pt x="276256" y="3276"/>
                </a:lnTo>
                <a:lnTo>
                  <a:pt x="323658" y="823"/>
                </a:lnTo>
                <a:lnTo>
                  <a:pt x="371467" y="0"/>
                </a:lnTo>
                <a:lnTo>
                  <a:pt x="419288" y="823"/>
                </a:lnTo>
                <a:lnTo>
                  <a:pt x="466690" y="3276"/>
                </a:lnTo>
                <a:lnTo>
                  <a:pt x="513651" y="7332"/>
                </a:lnTo>
                <a:lnTo>
                  <a:pt x="560143" y="12962"/>
                </a:lnTo>
                <a:lnTo>
                  <a:pt x="606141" y="20142"/>
                </a:lnTo>
                <a:lnTo>
                  <a:pt x="651618" y="28842"/>
                </a:lnTo>
                <a:lnTo>
                  <a:pt x="696545" y="39037"/>
                </a:lnTo>
                <a:lnTo>
                  <a:pt x="740896" y="50699"/>
                </a:lnTo>
                <a:lnTo>
                  <a:pt x="784645" y="63802"/>
                </a:lnTo>
                <a:lnTo>
                  <a:pt x="827763" y="78317"/>
                </a:lnTo>
                <a:lnTo>
                  <a:pt x="870225" y="94219"/>
                </a:lnTo>
                <a:lnTo>
                  <a:pt x="912003" y="111481"/>
                </a:lnTo>
                <a:lnTo>
                  <a:pt x="953070" y="130074"/>
                </a:lnTo>
                <a:lnTo>
                  <a:pt x="993399" y="149973"/>
                </a:lnTo>
                <a:lnTo>
                  <a:pt x="1032962" y="171150"/>
                </a:lnTo>
                <a:lnTo>
                  <a:pt x="1071734" y="193578"/>
                </a:lnTo>
                <a:lnTo>
                  <a:pt x="1109687" y="217231"/>
                </a:lnTo>
                <a:lnTo>
                  <a:pt x="1146794" y="242080"/>
                </a:lnTo>
                <a:lnTo>
                  <a:pt x="1183028" y="268100"/>
                </a:lnTo>
                <a:lnTo>
                  <a:pt x="1218362" y="295263"/>
                </a:lnTo>
                <a:lnTo>
                  <a:pt x="1252769" y="323542"/>
                </a:lnTo>
                <a:lnTo>
                  <a:pt x="1286222" y="352911"/>
                </a:lnTo>
                <a:lnTo>
                  <a:pt x="1318694" y="383341"/>
                </a:lnTo>
                <a:lnTo>
                  <a:pt x="1350158" y="414807"/>
                </a:lnTo>
                <a:lnTo>
                  <a:pt x="1380586" y="447280"/>
                </a:lnTo>
                <a:lnTo>
                  <a:pt x="1409953" y="480735"/>
                </a:lnTo>
                <a:lnTo>
                  <a:pt x="1438231" y="515144"/>
                </a:lnTo>
                <a:lnTo>
                  <a:pt x="1465392" y="550480"/>
                </a:lnTo>
                <a:lnTo>
                  <a:pt x="1491411" y="586716"/>
                </a:lnTo>
                <a:lnTo>
                  <a:pt x="1516259" y="623825"/>
                </a:lnTo>
                <a:lnTo>
                  <a:pt x="1539910" y="661780"/>
                </a:lnTo>
                <a:lnTo>
                  <a:pt x="1562337" y="700554"/>
                </a:lnTo>
                <a:lnTo>
                  <a:pt x="1583513" y="740120"/>
                </a:lnTo>
                <a:lnTo>
                  <a:pt x="1603410" y="780451"/>
                </a:lnTo>
                <a:lnTo>
                  <a:pt x="1622003" y="821520"/>
                </a:lnTo>
                <a:lnTo>
                  <a:pt x="1639263" y="863301"/>
                </a:lnTo>
                <a:lnTo>
                  <a:pt x="1655164" y="905765"/>
                </a:lnTo>
                <a:lnTo>
                  <a:pt x="1669679" y="948886"/>
                </a:lnTo>
                <a:lnTo>
                  <a:pt x="1682781" y="992637"/>
                </a:lnTo>
                <a:lnTo>
                  <a:pt x="1694443" y="1036990"/>
                </a:lnTo>
                <a:lnTo>
                  <a:pt x="1704637" y="1081920"/>
                </a:lnTo>
                <a:lnTo>
                  <a:pt x="1713337" y="1127399"/>
                </a:lnTo>
                <a:lnTo>
                  <a:pt x="1720516" y="1173400"/>
                </a:lnTo>
                <a:lnTo>
                  <a:pt x="1726146" y="1219895"/>
                </a:lnTo>
                <a:lnTo>
                  <a:pt x="1730201" y="1266858"/>
                </a:lnTo>
                <a:lnTo>
                  <a:pt x="1732654" y="1314263"/>
                </a:lnTo>
                <a:lnTo>
                  <a:pt x="1733478" y="1362081"/>
                </a:lnTo>
                <a:lnTo>
                  <a:pt x="1732654" y="1409895"/>
                </a:lnTo>
                <a:lnTo>
                  <a:pt x="1730201" y="1457297"/>
                </a:lnTo>
                <a:lnTo>
                  <a:pt x="1726146" y="1504257"/>
                </a:lnTo>
                <a:lnTo>
                  <a:pt x="1720516" y="1550750"/>
                </a:lnTo>
                <a:lnTo>
                  <a:pt x="1713337" y="1596749"/>
                </a:lnTo>
                <a:lnTo>
                  <a:pt x="1704637" y="1642225"/>
                </a:lnTo>
                <a:lnTo>
                  <a:pt x="1703366" y="1647824"/>
                </a:lnTo>
                <a:close/>
              </a:path>
            </a:pathLst>
          </a:custGeom>
          <a:solidFill>
            <a:schemeClr val="accent2">
              <a:lumMod val="90000"/>
              <a:lumOff val="10000"/>
            </a:schemeClr>
          </a:solidFill>
        </p:spPr>
        <p:txBody>
          <a:bodyPr wrap="square" lIns="0" tIns="0" rIns="0" bIns="0" rtlCol="0"/>
          <a:lstStyle/>
          <a:p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9621B3-0009-D019-B447-BC3D2AA64D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468459"/>
            <a:ext cx="2217225" cy="1905000"/>
          </a:xfrm>
          <a:prstGeom prst="rect">
            <a:avLst/>
          </a:prstGeom>
        </p:spPr>
      </p:pic>
      <p:sp>
        <p:nvSpPr>
          <p:cNvPr id="10" name="Shape 158">
            <a:extLst>
              <a:ext uri="{FF2B5EF4-FFF2-40B4-BE49-F238E27FC236}">
                <a16:creationId xmlns:a16="http://schemas.microsoft.com/office/drawing/2014/main" id="{F8C30359-A94D-DF9D-7302-6DD7306B3D4F}"/>
              </a:ext>
            </a:extLst>
          </p:cNvPr>
          <p:cNvSpPr txBox="1">
            <a:spLocks/>
          </p:cNvSpPr>
          <p:nvPr/>
        </p:nvSpPr>
        <p:spPr>
          <a:xfrm>
            <a:off x="311700" y="46336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latin typeface="Arial Narrow" panose="020B0606020202030204" pitchFamily="34" charset="0"/>
                <a:cs typeface="MoolBoran" panose="020B0100010101010101" pitchFamily="34" charset="0"/>
              </a:rPr>
              <a:t>РЕЙТИНГ ЗОН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39A91D-8335-E8EC-A813-534F50A7E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244" y="2100696"/>
            <a:ext cx="3526206" cy="267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42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3091AA-E3C7-0430-F6B2-C7F65CB84628}"/>
              </a:ext>
            </a:extLst>
          </p:cNvPr>
          <p:cNvSpPr txBox="1"/>
          <p:nvPr/>
        </p:nvSpPr>
        <p:spPr>
          <a:xfrm>
            <a:off x="-1804551" y="42232"/>
            <a:ext cx="6485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 Narrow" panose="020B0606020202030204" pitchFamily="34" charset="0"/>
                <a:ea typeface="Microsoft YaHei UI" panose="020B0503020204020204" pitchFamily="34" charset="-122"/>
                <a:cs typeface="Microsoft GothicNeo" panose="020B0503020000020004" pitchFamily="34" charset="-127"/>
              </a:rPr>
              <a:t>Опыт в </a:t>
            </a:r>
            <a:r>
              <a:rPr lang="en-US" sz="2800" b="1" dirty="0">
                <a:latin typeface="Arial Narrow" panose="020B0606020202030204" pitchFamily="34" charset="0"/>
                <a:ea typeface="Microsoft YaHei UI" panose="020B0503020204020204" pitchFamily="34" charset="-122"/>
                <a:cs typeface="Microsoft GothicNeo" panose="020B0503020000020004" pitchFamily="34" charset="-127"/>
              </a:rPr>
              <a:t>e-comm</a:t>
            </a:r>
            <a:endParaRPr lang="ru-RU" sz="2800" b="1" dirty="0">
              <a:latin typeface="Arial Narrow" panose="020B0606020202030204" pitchFamily="34" charset="0"/>
              <a:ea typeface="Microsoft YaHei UI" panose="020B0503020204020204" pitchFamily="34" charset="-122"/>
              <a:cs typeface="Microsoft GothicNeo" panose="020B0503020000020004" pitchFamily="34" charset="-127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7E1C1-AC4C-29CF-2C35-855E5F2C0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4" y="4646679"/>
            <a:ext cx="2664619" cy="414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5158DA-5622-3A5E-1EEB-D60E4B171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56" y="4720381"/>
            <a:ext cx="999528" cy="2607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251C3A-EEFA-AC29-BD83-7134DDC9A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642" y="4755499"/>
            <a:ext cx="1404014" cy="2518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436B91-1359-B954-7A38-18B845A143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19" t="18987" r="219" b="-3556"/>
          <a:stretch/>
        </p:blipFill>
        <p:spPr>
          <a:xfrm>
            <a:off x="332173" y="634082"/>
            <a:ext cx="5038763" cy="21876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1D99C1-1828-45FE-414C-9C6CA372B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546" y="171067"/>
            <a:ext cx="2862738" cy="1818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1300E4-34E2-2DFC-2D25-93DE1ED61B85}"/>
              </a:ext>
            </a:extLst>
          </p:cNvPr>
          <p:cNvSpPr txBox="1"/>
          <p:nvPr/>
        </p:nvSpPr>
        <p:spPr>
          <a:xfrm>
            <a:off x="5678666" y="2895015"/>
            <a:ext cx="2664618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ПОЛЬЗОВАТЕЛИ ГЕОИНТЕЛЛЕКТА: </a:t>
            </a:r>
            <a:endParaRPr lang="en-US" sz="105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Озон        </a:t>
            </a:r>
            <a:r>
              <a:rPr lang="en-US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~ </a:t>
            </a: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 </a:t>
            </a: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год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Boxberry</a:t>
            </a: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</a:t>
            </a:r>
            <a:r>
              <a:rPr lang="en-US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~ </a:t>
            </a: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</a:t>
            </a:r>
            <a:r>
              <a:rPr lang="en-US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года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Lamoda</a:t>
            </a:r>
            <a:r>
              <a:rPr lang="en-US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</a:t>
            </a:r>
            <a:r>
              <a:rPr lang="en-US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~ </a:t>
            </a: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 года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WB </a:t>
            </a: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    </a:t>
            </a:r>
            <a:r>
              <a:rPr lang="en-US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~  </a:t>
            </a: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 года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</a:t>
            </a:r>
            <a:r>
              <a:rPr lang="en-US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post   </a:t>
            </a: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~  </a:t>
            </a:r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 года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97C7FC-D68F-7E0C-048D-F429F7875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0546" y="1964823"/>
            <a:ext cx="2862738" cy="8945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EA8C438-910D-01FF-90C9-FFD81EFE8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50" y="2760133"/>
            <a:ext cx="2159867" cy="17492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BC8C15C-AB7D-9013-F69F-F53C9563B1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376"/>
          <a:stretch/>
        </p:blipFill>
        <p:spPr>
          <a:xfrm>
            <a:off x="2601650" y="2742575"/>
            <a:ext cx="1191019" cy="17492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66BA672-60BE-18FF-9683-61F0A2E5A3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4544" y="4630786"/>
            <a:ext cx="842801" cy="4143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4969B8C-D1C9-CA45-BE64-076463E330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868"/>
          <a:stretch/>
        </p:blipFill>
        <p:spPr>
          <a:xfrm>
            <a:off x="3766765" y="2742574"/>
            <a:ext cx="1713781" cy="17844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243D71-FA6E-1F10-18C4-51487FED43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37" y="3673102"/>
            <a:ext cx="1162669" cy="998944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7D40ADC7-75EE-171F-D4DC-460BD6671FB5}"/>
              </a:ext>
            </a:extLst>
          </p:cNvPr>
          <p:cNvSpPr/>
          <p:nvPr/>
        </p:nvSpPr>
        <p:spPr>
          <a:xfrm>
            <a:off x="8379372" y="3330846"/>
            <a:ext cx="764628" cy="151349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8556CF-2984-BD9B-076E-B9741E7004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37" y="4144556"/>
            <a:ext cx="1162669" cy="9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48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2C9A55-00A1-4BE1-A364-5F75C3F50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57" y="738235"/>
            <a:ext cx="8722419" cy="3971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06826B-94D4-423D-87A5-AD56031C2261}"/>
              </a:ext>
            </a:extLst>
          </p:cNvPr>
          <p:cNvSpPr txBox="1"/>
          <p:nvPr/>
        </p:nvSpPr>
        <p:spPr>
          <a:xfrm>
            <a:off x="240277" y="81049"/>
            <a:ext cx="918060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3200" b="1" dirty="0">
                <a:highlight>
                  <a:srgbClr val="000000">
                    <a:alpha val="0"/>
                  </a:srgbClr>
                </a:highlight>
                <a:latin typeface="Arial Narrow" panose="020B0606020202030204" pitchFamily="34" charset="0"/>
                <a:ea typeface="Microsoft YaHei UI" panose="020B0503020204020204" pitchFamily="34" charset="-122"/>
              </a:rPr>
              <a:t>Расстояние – главное условие франшизы</a:t>
            </a:r>
            <a:endParaRPr lang="en-US" sz="3200" b="1" dirty="0">
              <a:highlight>
                <a:srgbClr val="000000">
                  <a:alpha val="0"/>
                </a:srgbClr>
              </a:highlight>
              <a:latin typeface="Arial Narrow" panose="020B0606020202030204" pitchFamily="34" charset="0"/>
              <a:ea typeface="Microsoft YaHei UI" panose="020B0503020204020204" pitchFamily="34" charset="-122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DBAC08F-AB3E-B266-B5F5-E2C1C5887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6" b="28718"/>
          <a:stretch/>
        </p:blipFill>
        <p:spPr bwMode="auto">
          <a:xfrm>
            <a:off x="7543800" y="8637"/>
            <a:ext cx="1600200" cy="145919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0E109BA3-2DAD-52D9-2BF5-2FED03F3ADBB}"/>
              </a:ext>
            </a:extLst>
          </p:cNvPr>
          <p:cNvSpPr/>
          <p:nvPr/>
        </p:nvSpPr>
        <p:spPr>
          <a:xfrm>
            <a:off x="8379372" y="3630010"/>
            <a:ext cx="764628" cy="151349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32A5DE-49E7-B051-7DDE-66CE5CCDE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37" y="4443720"/>
            <a:ext cx="1162669" cy="9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4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6633E3-A3D9-3476-E54C-B5AA7AA23A8A}"/>
              </a:ext>
            </a:extLst>
          </p:cNvPr>
          <p:cNvSpPr txBox="1"/>
          <p:nvPr/>
        </p:nvSpPr>
        <p:spPr>
          <a:xfrm>
            <a:off x="634999" y="4667090"/>
            <a:ext cx="561470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Заказчик использует собственные данные, которые обновляются ежемесячно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8DC35B-6ABE-AF01-BCFB-72C5BFA984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534" y="640346"/>
            <a:ext cx="7730067" cy="3928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1D2CC0-EB10-E469-9E81-906BAD4014E8}"/>
              </a:ext>
            </a:extLst>
          </p:cNvPr>
          <p:cNvSpPr txBox="1"/>
          <p:nvPr/>
        </p:nvSpPr>
        <p:spPr>
          <a:xfrm>
            <a:off x="199616" y="39376"/>
            <a:ext cx="6485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  <a:ea typeface="Microsoft YaHei UI" panose="020B0503020204020204" pitchFamily="34" charset="-122"/>
                <a:cs typeface="Microsoft GothicNeo" panose="020B0503020000020004" pitchFamily="34" charset="-127"/>
              </a:rPr>
              <a:t>Плотность клиентов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B84EF26-B998-8818-39F8-A4589549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92" y="70907"/>
            <a:ext cx="1428750" cy="142875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F47F1E48-81CB-B85D-5110-8CECDC022709}"/>
              </a:ext>
            </a:extLst>
          </p:cNvPr>
          <p:cNvSpPr/>
          <p:nvPr/>
        </p:nvSpPr>
        <p:spPr>
          <a:xfrm>
            <a:off x="8379372" y="3630010"/>
            <a:ext cx="764628" cy="151349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E47B2E-9649-D338-3830-806033B9E0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37" y="4443720"/>
            <a:ext cx="1162669" cy="9989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A066D2-3311-9083-E416-2AE65019511F}"/>
              </a:ext>
            </a:extLst>
          </p:cNvPr>
          <p:cNvSpPr/>
          <p:nvPr/>
        </p:nvSpPr>
        <p:spPr>
          <a:xfrm>
            <a:off x="740979" y="3838903"/>
            <a:ext cx="709449" cy="354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00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14A714-9565-714E-D4C8-274BCBB0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64" y="654825"/>
            <a:ext cx="8832269" cy="4288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727A55-F937-77D7-578E-92DCB6449222}"/>
              </a:ext>
            </a:extLst>
          </p:cNvPr>
          <p:cNvSpPr txBox="1"/>
          <p:nvPr/>
        </p:nvSpPr>
        <p:spPr>
          <a:xfrm>
            <a:off x="141306" y="55258"/>
            <a:ext cx="768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  <a:ea typeface="Microsoft YaHei UI" panose="020B0503020204020204" pitchFamily="34" charset="-122"/>
                <a:cs typeface="Microsoft GothicNeo" panose="020B0503020000020004" pitchFamily="34" charset="-127"/>
              </a:rPr>
              <a:t>Зоны 10 мин. пешком, вело, авто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2622091-88F3-00B9-9ACF-E514C75B4956}"/>
              </a:ext>
            </a:extLst>
          </p:cNvPr>
          <p:cNvSpPr/>
          <p:nvPr/>
        </p:nvSpPr>
        <p:spPr>
          <a:xfrm>
            <a:off x="8379372" y="3630010"/>
            <a:ext cx="764628" cy="151349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17030D-A401-D7E1-0FCE-BA0504AD0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37" y="4443720"/>
            <a:ext cx="1162669" cy="99894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40A8CED-27C6-E3D7-655D-17D0AE6AC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92" y="70907"/>
            <a:ext cx="1428750" cy="142875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827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E6B778-CBCA-AA80-0CFF-2D5AABC12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04" y="1118287"/>
            <a:ext cx="8152329" cy="402521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C154A99-91CA-6DD3-6453-5B3DF7BC0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66" y="0"/>
            <a:ext cx="1388534" cy="138853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DA2D16DF-D16B-80BB-5041-445B2188096E}"/>
              </a:ext>
            </a:extLst>
          </p:cNvPr>
          <p:cNvSpPr/>
          <p:nvPr/>
        </p:nvSpPr>
        <p:spPr>
          <a:xfrm>
            <a:off x="8379372" y="3630010"/>
            <a:ext cx="764628" cy="151349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2B8C58-6B03-6EFE-4465-0D05D9274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37" y="4443720"/>
            <a:ext cx="1162669" cy="998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F413D4-24C2-808D-52B1-C4E0F57074D2}"/>
              </a:ext>
            </a:extLst>
          </p:cNvPr>
          <p:cNvSpPr txBox="1"/>
          <p:nvPr/>
        </p:nvSpPr>
        <p:spPr>
          <a:xfrm>
            <a:off x="297404" y="145305"/>
            <a:ext cx="768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  <a:ea typeface="Microsoft YaHei UI" panose="020B0503020204020204" pitchFamily="34" charset="-122"/>
                <a:cs typeface="Microsoft GothicNeo" panose="020B0503020000020004" pitchFamily="34" charset="-127"/>
              </a:rPr>
              <a:t>Совместные </a:t>
            </a:r>
            <a:r>
              <a:rPr lang="ru-RU" sz="2800" b="1" dirty="0" err="1">
                <a:latin typeface="Arial Narrow" panose="020B0606020202030204" pitchFamily="34" charset="0"/>
                <a:ea typeface="Microsoft YaHei UI" panose="020B0503020204020204" pitchFamily="34" charset="-122"/>
                <a:cs typeface="Microsoft GothicNeo" panose="020B0503020000020004" pitchFamily="34" charset="-127"/>
              </a:rPr>
              <a:t>геоданные</a:t>
            </a:r>
            <a:r>
              <a:rPr lang="ru-RU" sz="2800" b="1" dirty="0">
                <a:latin typeface="Arial Narrow" panose="020B0606020202030204" pitchFamily="34" charset="0"/>
                <a:ea typeface="Microsoft YaHei UI" panose="020B0503020204020204" pitchFamily="34" charset="-122"/>
                <a:cs typeface="Microsoft GothicNeo" panose="020B0503020000020004" pitchFamily="34" charset="-127"/>
              </a:rPr>
              <a:t> с клиентом = рекомендательная тепловая карта</a:t>
            </a:r>
          </a:p>
        </p:txBody>
      </p:sp>
    </p:spTree>
    <p:extLst>
      <p:ext uri="{BB962C8B-B14F-4D97-AF65-F5344CB8AC3E}">
        <p14:creationId xmlns:p14="http://schemas.microsoft.com/office/powerpoint/2010/main" val="1506243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6F0A0F-0436-3B41-BF49-692AF23AED6A}"/>
              </a:ext>
            </a:extLst>
          </p:cNvPr>
          <p:cNvSpPr txBox="1"/>
          <p:nvPr/>
        </p:nvSpPr>
        <p:spPr>
          <a:xfrm>
            <a:off x="189907" y="0"/>
            <a:ext cx="8898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Детальный анализ подбора помещения</a:t>
            </a:r>
          </a:p>
          <a:p>
            <a:r>
              <a:rPr lang="ru-RU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в ГЕОИНТЕЛЛЕКТЕ</a:t>
            </a:r>
            <a:endParaRPr lang="ru-RU" sz="2800" b="1" dirty="0">
              <a:solidFill>
                <a:schemeClr val="tx1"/>
              </a:solidFill>
              <a:latin typeface="Arial Narrow" panose="020B0606020202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2EAD64-F296-BA1B-CACE-06FCA4B3F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60" y="939520"/>
            <a:ext cx="6007247" cy="4935764"/>
          </a:xfrm>
          <a:prstGeom prst="rect">
            <a:avLst/>
          </a:prstGeom>
        </p:spPr>
      </p:pic>
      <p:sp>
        <p:nvSpPr>
          <p:cNvPr id="6" name="object 9">
            <a:extLst>
              <a:ext uri="{FF2B5EF4-FFF2-40B4-BE49-F238E27FC236}">
                <a16:creationId xmlns:a16="http://schemas.microsoft.com/office/drawing/2014/main" id="{EB35AB52-4D0C-39F4-96E4-D36FEF354260}"/>
              </a:ext>
            </a:extLst>
          </p:cNvPr>
          <p:cNvSpPr/>
          <p:nvPr/>
        </p:nvSpPr>
        <p:spPr>
          <a:xfrm rot="16200000">
            <a:off x="7453312" y="3462338"/>
            <a:ext cx="1733550" cy="1647825"/>
          </a:xfrm>
          <a:custGeom>
            <a:avLst/>
            <a:gdLst/>
            <a:ahLst/>
            <a:cxnLst/>
            <a:rect l="l" t="t" r="r" b="b"/>
            <a:pathLst>
              <a:path w="1733550" h="1647825">
                <a:moveTo>
                  <a:pt x="1703366" y="1647824"/>
                </a:moveTo>
                <a:lnTo>
                  <a:pt x="0" y="1647824"/>
                </a:lnTo>
                <a:lnTo>
                  <a:pt x="0" y="51313"/>
                </a:lnTo>
                <a:lnTo>
                  <a:pt x="46401" y="39037"/>
                </a:lnTo>
                <a:lnTo>
                  <a:pt x="91328" y="28842"/>
                </a:lnTo>
                <a:lnTo>
                  <a:pt x="136804" y="20142"/>
                </a:lnTo>
                <a:lnTo>
                  <a:pt x="182802" y="12962"/>
                </a:lnTo>
                <a:lnTo>
                  <a:pt x="229295" y="7332"/>
                </a:lnTo>
                <a:lnTo>
                  <a:pt x="276256" y="3276"/>
                </a:lnTo>
                <a:lnTo>
                  <a:pt x="323658" y="823"/>
                </a:lnTo>
                <a:lnTo>
                  <a:pt x="371467" y="0"/>
                </a:lnTo>
                <a:lnTo>
                  <a:pt x="419288" y="823"/>
                </a:lnTo>
                <a:lnTo>
                  <a:pt x="466690" y="3276"/>
                </a:lnTo>
                <a:lnTo>
                  <a:pt x="513651" y="7332"/>
                </a:lnTo>
                <a:lnTo>
                  <a:pt x="560143" y="12962"/>
                </a:lnTo>
                <a:lnTo>
                  <a:pt x="606141" y="20142"/>
                </a:lnTo>
                <a:lnTo>
                  <a:pt x="651618" y="28842"/>
                </a:lnTo>
                <a:lnTo>
                  <a:pt x="696545" y="39037"/>
                </a:lnTo>
                <a:lnTo>
                  <a:pt x="740896" y="50699"/>
                </a:lnTo>
                <a:lnTo>
                  <a:pt x="784645" y="63802"/>
                </a:lnTo>
                <a:lnTo>
                  <a:pt x="827763" y="78317"/>
                </a:lnTo>
                <a:lnTo>
                  <a:pt x="870225" y="94219"/>
                </a:lnTo>
                <a:lnTo>
                  <a:pt x="912003" y="111481"/>
                </a:lnTo>
                <a:lnTo>
                  <a:pt x="953070" y="130074"/>
                </a:lnTo>
                <a:lnTo>
                  <a:pt x="993399" y="149973"/>
                </a:lnTo>
                <a:lnTo>
                  <a:pt x="1032962" y="171150"/>
                </a:lnTo>
                <a:lnTo>
                  <a:pt x="1071734" y="193578"/>
                </a:lnTo>
                <a:lnTo>
                  <a:pt x="1109687" y="217231"/>
                </a:lnTo>
                <a:lnTo>
                  <a:pt x="1146794" y="242080"/>
                </a:lnTo>
                <a:lnTo>
                  <a:pt x="1183028" y="268100"/>
                </a:lnTo>
                <a:lnTo>
                  <a:pt x="1218362" y="295263"/>
                </a:lnTo>
                <a:lnTo>
                  <a:pt x="1252769" y="323542"/>
                </a:lnTo>
                <a:lnTo>
                  <a:pt x="1286222" y="352911"/>
                </a:lnTo>
                <a:lnTo>
                  <a:pt x="1318694" y="383341"/>
                </a:lnTo>
                <a:lnTo>
                  <a:pt x="1350158" y="414807"/>
                </a:lnTo>
                <a:lnTo>
                  <a:pt x="1380586" y="447280"/>
                </a:lnTo>
                <a:lnTo>
                  <a:pt x="1409953" y="480735"/>
                </a:lnTo>
                <a:lnTo>
                  <a:pt x="1438231" y="515144"/>
                </a:lnTo>
                <a:lnTo>
                  <a:pt x="1465392" y="550480"/>
                </a:lnTo>
                <a:lnTo>
                  <a:pt x="1491411" y="586716"/>
                </a:lnTo>
                <a:lnTo>
                  <a:pt x="1516259" y="623825"/>
                </a:lnTo>
                <a:lnTo>
                  <a:pt x="1539910" y="661780"/>
                </a:lnTo>
                <a:lnTo>
                  <a:pt x="1562337" y="700554"/>
                </a:lnTo>
                <a:lnTo>
                  <a:pt x="1583513" y="740120"/>
                </a:lnTo>
                <a:lnTo>
                  <a:pt x="1603410" y="780451"/>
                </a:lnTo>
                <a:lnTo>
                  <a:pt x="1622003" y="821520"/>
                </a:lnTo>
                <a:lnTo>
                  <a:pt x="1639263" y="863301"/>
                </a:lnTo>
                <a:lnTo>
                  <a:pt x="1655164" y="905765"/>
                </a:lnTo>
                <a:lnTo>
                  <a:pt x="1669679" y="948886"/>
                </a:lnTo>
                <a:lnTo>
                  <a:pt x="1682781" y="992637"/>
                </a:lnTo>
                <a:lnTo>
                  <a:pt x="1694443" y="1036990"/>
                </a:lnTo>
                <a:lnTo>
                  <a:pt x="1704637" y="1081920"/>
                </a:lnTo>
                <a:lnTo>
                  <a:pt x="1713337" y="1127399"/>
                </a:lnTo>
                <a:lnTo>
                  <a:pt x="1720516" y="1173400"/>
                </a:lnTo>
                <a:lnTo>
                  <a:pt x="1726146" y="1219895"/>
                </a:lnTo>
                <a:lnTo>
                  <a:pt x="1730201" y="1266858"/>
                </a:lnTo>
                <a:lnTo>
                  <a:pt x="1732654" y="1314263"/>
                </a:lnTo>
                <a:lnTo>
                  <a:pt x="1733478" y="1362081"/>
                </a:lnTo>
                <a:lnTo>
                  <a:pt x="1732654" y="1409895"/>
                </a:lnTo>
                <a:lnTo>
                  <a:pt x="1730201" y="1457297"/>
                </a:lnTo>
                <a:lnTo>
                  <a:pt x="1726146" y="1504257"/>
                </a:lnTo>
                <a:lnTo>
                  <a:pt x="1720516" y="1550750"/>
                </a:lnTo>
                <a:lnTo>
                  <a:pt x="1713337" y="1596749"/>
                </a:lnTo>
                <a:lnTo>
                  <a:pt x="1704637" y="1642225"/>
                </a:lnTo>
                <a:lnTo>
                  <a:pt x="1703366" y="1647824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sz="14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5D07B6-1567-F46B-584F-5C0205E0B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477984"/>
            <a:ext cx="2217225" cy="1905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61F5761-8308-A880-4774-96745EB2F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466" y="0"/>
            <a:ext cx="1388534" cy="138853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35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VZ MAP - Google Chrome 2022-05-28 16-26-34">
            <a:hlinkClick r:id="" action="ppaction://media"/>
            <a:extLst>
              <a:ext uri="{FF2B5EF4-FFF2-40B4-BE49-F238E27FC236}">
                <a16:creationId xmlns:a16="http://schemas.microsoft.com/office/drawing/2014/main" id="{5864F1C1-EE10-5283-B4CE-DC3B4C8A0D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192" t="6468" b="2408"/>
          <a:stretch/>
        </p:blipFill>
        <p:spPr>
          <a:xfrm>
            <a:off x="240702" y="934812"/>
            <a:ext cx="7688600" cy="4208687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744318BB-ABC9-1125-7899-4FBCFDD8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067" y="1"/>
            <a:ext cx="1286933" cy="1286933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E2A707-6AC3-4016-FD52-5C2BB1407BBD}"/>
              </a:ext>
            </a:extLst>
          </p:cNvPr>
          <p:cNvSpPr txBox="1"/>
          <p:nvPr/>
        </p:nvSpPr>
        <p:spPr>
          <a:xfrm>
            <a:off x="240702" y="-26885"/>
            <a:ext cx="768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 Narrow" panose="020B0606020202030204" pitchFamily="34" charset="0"/>
                <a:ea typeface="Microsoft YaHei UI" panose="020B0503020204020204" pitchFamily="34" charset="-122"/>
                <a:cs typeface="Microsoft GothicNeo" panose="020B0503020000020004" pitchFamily="34" charset="-127"/>
              </a:rPr>
              <a:t>От корпоративного обучения к сервису для партнеров </a:t>
            </a:r>
            <a:r>
              <a:rPr lang="en-US" sz="2800" b="1" dirty="0">
                <a:latin typeface="Arial Narrow" panose="020B0606020202030204" pitchFamily="34" charset="0"/>
                <a:ea typeface="Microsoft YaHei UI" panose="020B0503020204020204" pitchFamily="34" charset="-122"/>
                <a:cs typeface="Microsoft GothicNeo" panose="020B0503020000020004" pitchFamily="34" charset="-127"/>
              </a:rPr>
              <a:t>WILDBERRIES</a:t>
            </a:r>
            <a:endParaRPr lang="ru-RU" sz="2800" b="1" dirty="0">
              <a:latin typeface="Arial Narrow" panose="020B0606020202030204" pitchFamily="34" charset="0"/>
              <a:ea typeface="Microsoft YaHei UI" panose="020B0503020204020204" pitchFamily="34" charset="-122"/>
              <a:cs typeface="Microsoft GothicNeo" panose="020B0503020000020004" pitchFamily="34" charset="-127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74023C80-8F96-9651-7680-C38790F2ADC9}"/>
              </a:ext>
            </a:extLst>
          </p:cNvPr>
          <p:cNvSpPr/>
          <p:nvPr/>
        </p:nvSpPr>
        <p:spPr>
          <a:xfrm>
            <a:off x="8379372" y="3630010"/>
            <a:ext cx="764628" cy="151349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C039D3-B83A-569E-2C33-F1C91412C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537" y="4443720"/>
            <a:ext cx="1162669" cy="9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0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ru-RU"/>
          </a:p>
        </p:txBody>
      </p:sp>
      <p:sp>
        <p:nvSpPr>
          <p:cNvPr id="4" name="object 2"/>
          <p:cNvSpPr/>
          <p:nvPr/>
        </p:nvSpPr>
        <p:spPr>
          <a:xfrm>
            <a:off x="0" y="0"/>
            <a:ext cx="9117537" cy="51435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741332" y="398700"/>
            <a:ext cx="8518823" cy="7078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7780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40"/>
              </a:spcBef>
            </a:pPr>
            <a:r>
              <a:rPr lang="ru-RU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Сейчас</a:t>
            </a:r>
          </a:p>
        </p:txBody>
      </p:sp>
      <p:sp>
        <p:nvSpPr>
          <p:cNvPr id="7" name="object 3"/>
          <p:cNvSpPr/>
          <p:nvPr/>
        </p:nvSpPr>
        <p:spPr>
          <a:xfrm flipH="1">
            <a:off x="3042" y="2497636"/>
            <a:ext cx="1216074" cy="2645864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443" y="2013197"/>
            <a:ext cx="2217225" cy="19050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B040E42-4DA7-3A68-8844-896DBAD81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07" y="-74114"/>
            <a:ext cx="46545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6E6A4F5-A277-37C3-4429-1377B7CE2964}"/>
              </a:ext>
            </a:extLst>
          </p:cNvPr>
          <p:cNvSpPr/>
          <p:nvPr/>
        </p:nvSpPr>
        <p:spPr>
          <a:xfrm>
            <a:off x="799756" y="1095703"/>
            <a:ext cx="1981416" cy="40593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Больше коммерческих помещений 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E-comm </a:t>
            </a:r>
            <a:r>
              <a:rPr lang="ru-RU" sz="1200" dirty="0">
                <a:solidFill>
                  <a:schemeClr val="tx1"/>
                </a:solidFill>
              </a:rPr>
              <a:t>внутри дворов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Стремительное развитие в регионах (удаленных)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Уменьшение конкуренции с сильными западными игроками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Выход на азиатские страны СНГ 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Предприниматель подстраивается под оперативную ситуацию на основе информации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A61B32-1313-B514-E1AE-07525A4BB266}"/>
              </a:ext>
            </a:extLst>
          </p:cNvPr>
          <p:cNvSpPr/>
          <p:nvPr/>
        </p:nvSpPr>
        <p:spPr>
          <a:xfrm>
            <a:off x="6843823" y="1095703"/>
            <a:ext cx="1805528" cy="40593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Неуверенность в будущем у активного населения (планирование)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Неопределенность и неясные правила игры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Проблемы в поставках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Уменьшение МСП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Уменьшение ЦА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Улыбающееся лицо 12">
            <a:extLst>
              <a:ext uri="{FF2B5EF4-FFF2-40B4-BE49-F238E27FC236}">
                <a16:creationId xmlns:a16="http://schemas.microsoft.com/office/drawing/2014/main" id="{0A2AA545-51B6-DEDD-7254-220F53F99A47}"/>
              </a:ext>
            </a:extLst>
          </p:cNvPr>
          <p:cNvSpPr/>
          <p:nvPr/>
        </p:nvSpPr>
        <p:spPr>
          <a:xfrm>
            <a:off x="3066409" y="2965697"/>
            <a:ext cx="496614" cy="370490"/>
          </a:xfrm>
          <a:prstGeom prst="smileyFac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лыбающееся лицо 13">
            <a:extLst>
              <a:ext uri="{FF2B5EF4-FFF2-40B4-BE49-F238E27FC236}">
                <a16:creationId xmlns:a16="http://schemas.microsoft.com/office/drawing/2014/main" id="{D9B528A1-244E-B498-C994-06A06311D1C6}"/>
              </a:ext>
            </a:extLst>
          </p:cNvPr>
          <p:cNvSpPr/>
          <p:nvPr/>
        </p:nvSpPr>
        <p:spPr>
          <a:xfrm>
            <a:off x="6191359" y="2895367"/>
            <a:ext cx="496614" cy="370490"/>
          </a:xfrm>
          <a:prstGeom prst="smileyFace">
            <a:avLst>
              <a:gd name="adj" fmla="val -4653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08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ru-RU"/>
          </a:p>
        </p:txBody>
      </p:sp>
      <p:sp>
        <p:nvSpPr>
          <p:cNvPr id="4" name="object 2"/>
          <p:cNvSpPr/>
          <p:nvPr/>
        </p:nvSpPr>
        <p:spPr>
          <a:xfrm>
            <a:off x="0" y="0"/>
            <a:ext cx="9117537" cy="51435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598714" y="456545"/>
            <a:ext cx="8518823" cy="7078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7780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40"/>
              </a:spcBef>
            </a:pPr>
            <a:r>
              <a:rPr lang="ru-RU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Выводы</a:t>
            </a:r>
          </a:p>
        </p:txBody>
      </p:sp>
      <p:sp>
        <p:nvSpPr>
          <p:cNvPr id="7" name="object 3"/>
          <p:cNvSpPr/>
          <p:nvPr/>
        </p:nvSpPr>
        <p:spPr>
          <a:xfrm>
            <a:off x="7888812" y="7196"/>
            <a:ext cx="1228725" cy="271145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299765" y="1211029"/>
            <a:ext cx="827778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Анализируйте быстро и лучше других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Стандартизируйте методики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Верно определяйте стратегию и в </a:t>
            </a:r>
            <a:r>
              <a:rPr lang="ru-RU" sz="2400" dirty="0" err="1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т.ч</a:t>
            </a:r>
            <a:r>
              <a:rPr lang="ru-RU" sz="24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. - целевую аудиторию офлайн перед тем, как открыться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Помогайте </a:t>
            </a:r>
            <a:r>
              <a:rPr lang="ru-RU" sz="2400" dirty="0" err="1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франчайзи</a:t>
            </a:r>
            <a:r>
              <a:rPr lang="ru-RU" sz="24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: давайте простые инструменты, методы, получайте ответ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Помогайте </a:t>
            </a:r>
            <a:r>
              <a:rPr lang="ru-RU" sz="2400" dirty="0" err="1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франчайзерам</a:t>
            </a:r>
            <a:r>
              <a:rPr lang="ru-RU" sz="24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: выбирайте лучшие места и обосновывайте свой выбор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Обновляйте данные – они БЫСТРО меняются.</a:t>
            </a:r>
          </a:p>
          <a:p>
            <a:pPr marL="457200" indent="-457200">
              <a:buFontTx/>
              <a:buChar char="-"/>
            </a:pPr>
            <a:endParaRPr lang="ru-RU" sz="2400" dirty="0">
              <a:solidFill>
                <a:schemeClr val="bg1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457200" indent="-457200">
              <a:buFontTx/>
              <a:buChar char="-"/>
            </a:pPr>
            <a:endParaRPr lang="ru-RU" sz="2400" dirty="0">
              <a:solidFill>
                <a:schemeClr val="bg1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12" y="1258671"/>
            <a:ext cx="22172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74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ru-RU"/>
          </a:p>
        </p:txBody>
      </p:sp>
      <p:sp>
        <p:nvSpPr>
          <p:cNvPr id="4" name="object 2"/>
          <p:cNvSpPr/>
          <p:nvPr/>
        </p:nvSpPr>
        <p:spPr>
          <a:xfrm>
            <a:off x="0" y="0"/>
            <a:ext cx="9117537" cy="51435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/>
          <p:nvPr/>
        </p:nvSpPr>
        <p:spPr>
          <a:xfrm>
            <a:off x="7888812" y="7196"/>
            <a:ext cx="1228725" cy="271145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12" y="1258671"/>
            <a:ext cx="2217225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972A93-7EC2-A296-EC46-5546F8DBB6D6}"/>
              </a:ext>
            </a:extLst>
          </p:cNvPr>
          <p:cNvSpPr txBox="1"/>
          <p:nvPr/>
        </p:nvSpPr>
        <p:spPr>
          <a:xfrm>
            <a:off x="1013638" y="2065779"/>
            <a:ext cx="68751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Подстраивайтесь под ситуацию</a:t>
            </a:r>
          </a:p>
          <a:p>
            <a:pPr algn="ctr"/>
            <a:endParaRPr lang="ru-RU" sz="3200" dirty="0">
              <a:solidFill>
                <a:schemeClr val="bg1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И  верьте </a:t>
            </a:r>
            <a:r>
              <a:rPr lang="ru-RU" sz="32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sym typeface="Wingdings" panose="05000000000000000000" pitchFamily="2" charset="2"/>
              </a:rPr>
              <a:t> </a:t>
            </a:r>
            <a:endParaRPr lang="ru-RU" sz="3200" dirty="0">
              <a:solidFill>
                <a:schemeClr val="bg1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5855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220675" y="1502100"/>
            <a:ext cx="37773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Спасибо за </a:t>
            </a:r>
            <a:endParaRPr sz="30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внимание.</a:t>
            </a:r>
            <a:endParaRPr sz="30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Вопросы?</a:t>
            </a:r>
            <a:endParaRPr sz="24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subTitle" idx="1"/>
          </p:nvPr>
        </p:nvSpPr>
        <p:spPr>
          <a:xfrm>
            <a:off x="220675" y="244860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Струков Денис, </a:t>
            </a: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CEO</a:t>
            </a:r>
            <a:endParaRPr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 err="1">
                <a:solidFill>
                  <a:schemeClr val="hlink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hlinkClick r:id="rId3"/>
              </a:rPr>
              <a:t>strukov</a:t>
            </a:r>
            <a:r>
              <a:rPr lang="ru" u="sng" dirty="0">
                <a:solidFill>
                  <a:schemeClr val="hlink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hlinkClick r:id="rId3"/>
              </a:rPr>
              <a:t>@geointellect.com</a:t>
            </a:r>
            <a:endParaRPr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+7 (921) 983-70-73</a:t>
            </a:r>
            <a:endParaRPr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35" y="3990600"/>
            <a:ext cx="443675" cy="4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755007" y="4065475"/>
            <a:ext cx="3252600" cy="3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u="sng" dirty="0">
                <a:solidFill>
                  <a:schemeClr val="hlink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  <a:hlinkClick r:id="rId5"/>
              </a:rPr>
              <a:t>https://t.me/geointellect</a:t>
            </a:r>
            <a:r>
              <a:rPr lang="ru" sz="2100" u="sng" dirty="0">
                <a:solidFill>
                  <a:schemeClr val="hlink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Телеграм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u="sng" dirty="0">
                <a:solidFill>
                  <a:schemeClr val="hlink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П</a:t>
            </a:r>
            <a:r>
              <a:rPr lang="ru" sz="2100" u="sng" dirty="0">
                <a:solidFill>
                  <a:schemeClr val="hlink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ро геоаналитику</a:t>
            </a:r>
            <a:endParaRPr sz="2100" u="sng" dirty="0">
              <a:solidFill>
                <a:schemeClr val="hlink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pic>
        <p:nvPicPr>
          <p:cNvPr id="2" name="Picture 2" descr="Геоинтеллект">
            <a:extLst>
              <a:ext uri="{FF2B5EF4-FFF2-40B4-BE49-F238E27FC236}">
                <a16:creationId xmlns:a16="http://schemas.microsoft.com/office/drawing/2014/main" id="{CFB80CD7-8FD9-7BBC-8354-A59F41212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46" y="2041634"/>
            <a:ext cx="3139580" cy="6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210127" y="1017725"/>
            <a:ext cx="574923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" sz="1600" b="1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С 2003 года </a:t>
            </a:r>
            <a:r>
              <a:rPr lang="ru" sz="16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на рынке геомаркетинговых услуг.</a:t>
            </a:r>
            <a:endParaRPr sz="1600" dirty="0">
              <a:solidFill>
                <a:schemeClr val="tx1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" sz="1600" b="1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Первая в России </a:t>
            </a:r>
            <a:r>
              <a:rPr lang="ru" sz="16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облачная геомаркетинговая платформа </a:t>
            </a:r>
            <a:r>
              <a:rPr lang="ru" sz="1600" b="1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Geointellect 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" sz="1600" b="1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Все города </a:t>
            </a:r>
            <a:r>
              <a:rPr lang="ru" sz="16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России, а также Узбекистан и Казахстан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" sz="16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IT, ГИС, сбор, анализ, визуализация данных, </a:t>
            </a:r>
            <a:r>
              <a:rPr lang="en-US" sz="1600" b="1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Big Data</a:t>
            </a:r>
            <a:r>
              <a:rPr lang="ru" sz="1600" b="1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.</a:t>
            </a:r>
            <a:endParaRPr sz="1600" b="1" dirty="0">
              <a:solidFill>
                <a:schemeClr val="tx1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" sz="16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Математическое моделирование</a:t>
            </a:r>
            <a:r>
              <a:rPr lang="en-US" sz="16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(Machine learning </a:t>
            </a:r>
            <a:r>
              <a:rPr lang="ru-RU" sz="16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и др.)</a:t>
            </a:r>
            <a:endParaRPr sz="1600" dirty="0">
              <a:solidFill>
                <a:schemeClr val="tx1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" sz="1600" b="1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600+ клиентов</a:t>
            </a:r>
            <a:r>
              <a:rPr lang="ru" sz="16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: FMCG, дрогери, медицина, аптеки, общепит, ПВЗ и др.</a:t>
            </a:r>
            <a:r>
              <a:rPr lang="ru-RU" sz="16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,из которых </a:t>
            </a:r>
            <a:r>
              <a:rPr lang="ru-RU" sz="1600" b="1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70% - ритейл</a:t>
            </a:r>
            <a:r>
              <a:rPr lang="ru-RU" sz="16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, из которых </a:t>
            </a:r>
            <a:r>
              <a:rPr lang="ru-RU" sz="1600" b="1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65% - магазины у дома</a:t>
            </a:r>
            <a:r>
              <a:rPr lang="ru-RU" sz="1600" dirty="0">
                <a:solidFill>
                  <a:schemeClr val="tx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.</a:t>
            </a:r>
            <a:endParaRPr sz="1600" dirty="0">
              <a:solidFill>
                <a:schemeClr val="tx1"/>
              </a:solidFill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4" name="object 3"/>
          <p:cNvSpPr/>
          <p:nvPr/>
        </p:nvSpPr>
        <p:spPr>
          <a:xfrm>
            <a:off x="7908860" y="2431776"/>
            <a:ext cx="1228725" cy="271145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3466826"/>
            <a:ext cx="2217225" cy="1905000"/>
          </a:xfrm>
          <a:prstGeom prst="rect">
            <a:avLst/>
          </a:prstGeom>
        </p:spPr>
      </p:pic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7F2041E8-09A0-932E-3312-649B85BC3239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b="1" dirty="0">
                <a:latin typeface="Arial Narrow" panose="020B0606020202030204" pitchFamily="34" charset="0"/>
              </a:rPr>
              <a:t>Геоинтеллект и мы</a:t>
            </a:r>
          </a:p>
        </p:txBody>
      </p:sp>
      <p:pic>
        <p:nvPicPr>
          <p:cNvPr id="1026" name="Picture 2" descr="Геоинтеллект">
            <a:extLst>
              <a:ext uri="{FF2B5EF4-FFF2-40B4-BE49-F238E27FC236}">
                <a16:creationId xmlns:a16="http://schemas.microsoft.com/office/drawing/2014/main" id="{01CAE2DE-754F-9418-562D-305B5E2F8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25" y="921476"/>
            <a:ext cx="28479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29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3755285"/>
            <a:ext cx="876300" cy="676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5" y="1416108"/>
            <a:ext cx="9144000" cy="3610743"/>
          </a:xfrm>
          <a:prstGeom prst="rect">
            <a:avLst/>
          </a:prstGeom>
        </p:spPr>
      </p:pic>
      <p:pic>
        <p:nvPicPr>
          <p:cNvPr id="6" name="Shape 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5804" y="4526280"/>
            <a:ext cx="921825" cy="5324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hape 84">
            <a:extLst>
              <a:ext uri="{FF2B5EF4-FFF2-40B4-BE49-F238E27FC236}">
                <a16:creationId xmlns:a16="http://schemas.microsoft.com/office/drawing/2014/main" id="{32546D57-17E4-0AB5-F8D6-A3322C8F7D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379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Клиенты (600+ ), из них 30% развиваются по франчайзинговой схеме </a:t>
            </a:r>
            <a:endParaRPr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3847A5-C254-B705-6A30-B132AEF7A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392" y="4640346"/>
            <a:ext cx="1376561" cy="3841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63F1D-1F0B-7ABB-DF5A-0A245E6C7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978" y="4534207"/>
            <a:ext cx="843456" cy="3993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0D5969-8AC7-7F3B-DEC7-6DD79E29B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810" y="4473166"/>
            <a:ext cx="1008993" cy="63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96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1">
            <a:extLst>
              <a:ext uri="{FF2B5EF4-FFF2-40B4-BE49-F238E27FC236}">
                <a16:creationId xmlns:a16="http://schemas.microsoft.com/office/drawing/2014/main" id="{C8C7942C-D301-2A17-A940-4680B2DB159B}"/>
              </a:ext>
            </a:extLst>
          </p:cNvPr>
          <p:cNvSpPr txBox="1">
            <a:spLocks/>
          </p:cNvSpPr>
          <p:nvPr/>
        </p:nvSpPr>
        <p:spPr>
          <a:xfrm>
            <a:off x="311700" y="40749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latin typeface="Arial Narrow" panose="020B0606020202030204" pitchFamily="34" charset="0"/>
              </a:rPr>
              <a:t>В каких сегментах работаем? Какие рассмотрим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ED254F-0BBC-7A72-64F1-9540F73D22D8}"/>
              </a:ext>
            </a:extLst>
          </p:cNvPr>
          <p:cNvSpPr txBox="1"/>
          <p:nvPr/>
        </p:nvSpPr>
        <p:spPr>
          <a:xfrm>
            <a:off x="6613634" y="2347694"/>
            <a:ext cx="129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Общепит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E10F66-A7D5-8542-E84A-BB8720BD41F8}"/>
              </a:ext>
            </a:extLst>
          </p:cNvPr>
          <p:cNvSpPr txBox="1"/>
          <p:nvPr/>
        </p:nvSpPr>
        <p:spPr>
          <a:xfrm>
            <a:off x="6668815" y="4317749"/>
            <a:ext cx="1516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E-comm</a:t>
            </a:r>
            <a:endParaRPr lang="ru-RU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D14E322-9636-BAAB-0BC8-8638C74C9FD4}"/>
              </a:ext>
            </a:extLst>
          </p:cNvPr>
          <p:cNvSpPr/>
          <p:nvPr/>
        </p:nvSpPr>
        <p:spPr>
          <a:xfrm>
            <a:off x="471927" y="1120528"/>
            <a:ext cx="45152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  <a:r>
              <a:rPr lang="en-US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FMCG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  <a:r>
              <a:rPr lang="en-US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DIY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аптеки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медицина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банки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общепит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  <a:r>
              <a:rPr lang="en-US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e-comm</a:t>
            </a: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электроника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косметика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образование</a:t>
            </a:r>
            <a:endParaRPr lang="en-US" sz="20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детские товары и услуги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</a:t>
            </a:r>
            <a:r>
              <a:rPr lang="en-US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fashion</a:t>
            </a:r>
            <a:endParaRPr lang="ru-RU" sz="2000" dirty="0">
              <a:latin typeface="Microsoft GothicNeo" panose="020B0500000101010101" pitchFamily="34" charset="-127"/>
              <a:ea typeface="Microsoft GothicNeo" panose="020B0500000101010101" pitchFamily="34" charset="-127"/>
              <a:cs typeface="Microsoft GothicNeo" panose="020B0500000101010101" pitchFamily="34" charset="-127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2000" dirty="0"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 и другие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681B9D2C-FF17-7131-7198-9948E3E1CC9F}"/>
              </a:ext>
            </a:extLst>
          </p:cNvPr>
          <p:cNvSpPr/>
          <p:nvPr/>
        </p:nvSpPr>
        <p:spPr>
          <a:xfrm>
            <a:off x="4059621" y="2861441"/>
            <a:ext cx="583324" cy="42566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Электронная коммерция со сплошной заливкой">
            <a:extLst>
              <a:ext uri="{FF2B5EF4-FFF2-40B4-BE49-F238E27FC236}">
                <a16:creationId xmlns:a16="http://schemas.microsoft.com/office/drawing/2014/main" id="{BC2ED916-5AC7-1E15-69A2-DBA12DBFF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3634" y="3370799"/>
            <a:ext cx="914400" cy="914400"/>
          </a:xfrm>
          <a:prstGeom prst="rect">
            <a:avLst/>
          </a:prstGeom>
        </p:spPr>
      </p:pic>
      <p:pic>
        <p:nvPicPr>
          <p:cNvPr id="16" name="Рисунок 15" descr="Гамбургер и напиток со сплошной заливкой">
            <a:extLst>
              <a:ext uri="{FF2B5EF4-FFF2-40B4-BE49-F238E27FC236}">
                <a16:creationId xmlns:a16="http://schemas.microsoft.com/office/drawing/2014/main" id="{1E4C37C3-5F81-F9F4-0268-484DB967B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2613" y="1433294"/>
            <a:ext cx="914400" cy="914400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BA03D51-2D96-D67E-24F2-0C2F9A42B316}"/>
              </a:ext>
            </a:extLst>
          </p:cNvPr>
          <p:cNvCxnSpPr/>
          <p:nvPr/>
        </p:nvCxnSpPr>
        <p:spPr>
          <a:xfrm>
            <a:off x="3783724" y="2247786"/>
            <a:ext cx="0" cy="187883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183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21C7CC-0371-C22D-BB87-9656BAEC5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2" b="387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4991DB09-3178-9E89-BAFC-466D4937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232" y="8738"/>
            <a:ext cx="8520600" cy="57270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MoolBoran" panose="020B0100010101010101" pitchFamily="34" charset="0"/>
              </a:rPr>
              <a:t>Опыт открытия в России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860A4A-9375-01D6-211E-4A317A56A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665" y="160236"/>
            <a:ext cx="1361068" cy="13610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00E1DD-0D04-824C-2837-B587145E2275}"/>
              </a:ext>
            </a:extLst>
          </p:cNvPr>
          <p:cNvSpPr txBox="1"/>
          <p:nvPr/>
        </p:nvSpPr>
        <p:spPr>
          <a:xfrm>
            <a:off x="7553430" y="1616342"/>
            <a:ext cx="159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Елена Левченко, </a:t>
            </a:r>
          </a:p>
          <a:p>
            <a:r>
              <a:rPr lang="ru-RU" sz="1200" dirty="0">
                <a:solidFill>
                  <a:schemeClr val="bg1"/>
                </a:solidFill>
                <a:latin typeface="Microsoft GothicNeo" panose="020B0500000101010101" pitchFamily="34" charset="-127"/>
                <a:ea typeface="Microsoft GothicNeo" panose="020B0500000101010101" pitchFamily="34" charset="-127"/>
                <a:cs typeface="Microsoft GothicNeo" panose="020B0500000101010101" pitchFamily="34" charset="-127"/>
              </a:rPr>
              <a:t>Директор по Маркетингу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BF5B6-92FB-01FE-473A-820491A2ED4D}"/>
              </a:ext>
            </a:extLst>
          </p:cNvPr>
          <p:cNvSpPr txBox="1"/>
          <p:nvPr/>
        </p:nvSpPr>
        <p:spPr>
          <a:xfrm>
            <a:off x="70945" y="4812773"/>
            <a:ext cx="2853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Фокус: Дальний Восток</a:t>
            </a:r>
          </a:p>
        </p:txBody>
      </p:sp>
    </p:spTree>
    <p:extLst>
      <p:ext uri="{BB962C8B-B14F-4D97-AF65-F5344CB8AC3E}">
        <p14:creationId xmlns:p14="http://schemas.microsoft.com/office/powerpoint/2010/main" val="120113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4665FD-1771-7802-64BE-36370F2AD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7" r="2" b="10929"/>
          <a:stretch/>
        </p:blipFill>
        <p:spPr>
          <a:xfrm>
            <a:off x="90487" y="0"/>
            <a:ext cx="8963025" cy="5245976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B79BB4-2E9C-6808-B331-472863043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" y="0"/>
            <a:ext cx="1974796" cy="476250"/>
          </a:xfrm>
          <a:prstGeom prst="rect">
            <a:avLst/>
          </a:prstGeom>
        </p:spPr>
      </p:pic>
      <p:sp>
        <p:nvSpPr>
          <p:cNvPr id="5" name="Shape 158">
            <a:extLst>
              <a:ext uri="{FF2B5EF4-FFF2-40B4-BE49-F238E27FC236}">
                <a16:creationId xmlns:a16="http://schemas.microsoft.com/office/drawing/2014/main" id="{057EF171-775B-A212-761E-CDF95A8DA5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99" y="8157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Arial Narrow" panose="020B0606020202030204" pitchFamily="34" charset="0"/>
                <a:cs typeface="MoolBoran" panose="020B0100010101010101" pitchFamily="34" charset="0"/>
              </a:rPr>
              <a:t>ROADMAP</a:t>
            </a:r>
            <a:endParaRPr b="1" dirty="0">
              <a:latin typeface="Arial Narrow" panose="020B0606020202030204" pitchFamily="34" charset="0"/>
              <a:cs typeface="MoolBoran" panose="020B0100010101010101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4B17046-61BD-AFAF-E3C7-D712A26152D1}"/>
              </a:ext>
            </a:extLst>
          </p:cNvPr>
          <p:cNvSpPr/>
          <p:nvPr/>
        </p:nvSpPr>
        <p:spPr>
          <a:xfrm>
            <a:off x="8379372" y="0"/>
            <a:ext cx="764628" cy="151349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A3E383-1479-F2CE-056F-C4BC0C2CA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174" y="764628"/>
            <a:ext cx="1102826" cy="9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12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E3FA6-3753-AAC8-B77D-A804065CA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1"/>
          <a:stretch/>
        </p:blipFill>
        <p:spPr>
          <a:xfrm>
            <a:off x="378372" y="555218"/>
            <a:ext cx="6187966" cy="4588282"/>
          </a:xfrm>
          <a:prstGeom prst="rect">
            <a:avLst/>
          </a:prstGeom>
          <a:noFill/>
        </p:spPr>
      </p:pic>
      <p:sp>
        <p:nvSpPr>
          <p:cNvPr id="2" name="Shape 158">
            <a:extLst>
              <a:ext uri="{FF2B5EF4-FFF2-40B4-BE49-F238E27FC236}">
                <a16:creationId xmlns:a16="http://schemas.microsoft.com/office/drawing/2014/main" id="{1B4D581F-FC86-853D-FD32-0985CF0C9A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99" y="8157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latin typeface="Arial Narrow" panose="020B0606020202030204" pitchFamily="34" charset="0"/>
                <a:cs typeface="MoolBoran" panose="020B0100010101010101" pitchFamily="34" charset="0"/>
              </a:rPr>
              <a:t>Как МЯСО</a:t>
            </a:r>
            <a:r>
              <a:rPr lang="en-US" b="1" dirty="0">
                <a:latin typeface="Arial Narrow" panose="020B0606020202030204" pitchFamily="34" charset="0"/>
                <a:cs typeface="MoolBoran" panose="020B0100010101010101" pitchFamily="34" charset="0"/>
              </a:rPr>
              <a:t>ROOB </a:t>
            </a:r>
            <a:r>
              <a:rPr lang="ru-RU" b="1" dirty="0">
                <a:latin typeface="Arial Narrow" panose="020B0606020202030204" pitchFamily="34" charset="0"/>
                <a:cs typeface="MoolBoran" panose="020B0100010101010101" pitchFamily="34" charset="0"/>
              </a:rPr>
              <a:t>использует Геоинтеллект?  </a:t>
            </a:r>
            <a:endParaRPr b="1" dirty="0">
              <a:latin typeface="Arial Narrow" panose="020B0606020202030204" pitchFamily="34" charset="0"/>
              <a:cs typeface="MoolBoran" panose="020B0100010101010101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4396676-4E0E-FBE1-8099-D14AC0D211E5}"/>
              </a:ext>
            </a:extLst>
          </p:cNvPr>
          <p:cNvSpPr/>
          <p:nvPr/>
        </p:nvSpPr>
        <p:spPr>
          <a:xfrm>
            <a:off x="8383314" y="0"/>
            <a:ext cx="764628" cy="151349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6EDC03-C10E-4BCF-A1C9-44528A588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174" y="764628"/>
            <a:ext cx="1102826" cy="9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1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5" y="816691"/>
            <a:ext cx="8545128" cy="4110033"/>
          </a:xfrm>
          <a:prstGeom prst="rect">
            <a:avLst/>
          </a:prstGeom>
        </p:spPr>
      </p:pic>
      <p:sp>
        <p:nvSpPr>
          <p:cNvPr id="10" name="Shape 158">
            <a:extLst>
              <a:ext uri="{FF2B5EF4-FFF2-40B4-BE49-F238E27FC236}">
                <a16:creationId xmlns:a16="http://schemas.microsoft.com/office/drawing/2014/main" id="{9FA822EF-54B5-520D-EF40-2136517589E9}"/>
              </a:ext>
            </a:extLst>
          </p:cNvPr>
          <p:cNvSpPr txBox="1">
            <a:spLocks/>
          </p:cNvSpPr>
          <p:nvPr/>
        </p:nvSpPr>
        <p:spPr>
          <a:xfrm>
            <a:off x="311700" y="99502"/>
            <a:ext cx="8832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latin typeface="Arial Narrow" panose="020B0606020202030204" pitchFamily="34" charset="0"/>
                <a:cs typeface="MoolBoran" panose="020B0100010101010101" pitchFamily="34" charset="0"/>
              </a:rPr>
              <a:t>Модель распределения активности людей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227227C3-A037-6654-141E-52AE030A398E}"/>
              </a:ext>
            </a:extLst>
          </p:cNvPr>
          <p:cNvSpPr/>
          <p:nvPr/>
        </p:nvSpPr>
        <p:spPr>
          <a:xfrm>
            <a:off x="8383314" y="0"/>
            <a:ext cx="764628" cy="1513490"/>
          </a:xfrm>
          <a:custGeom>
            <a:avLst/>
            <a:gdLst/>
            <a:ahLst/>
            <a:cxnLst/>
            <a:rect l="l" t="t" r="r" b="b"/>
            <a:pathLst>
              <a:path w="1228725" h="2711450">
                <a:moveTo>
                  <a:pt x="1228661" y="2711023"/>
                </a:moveTo>
                <a:lnTo>
                  <a:pt x="1173334" y="2704630"/>
                </a:lnTo>
                <a:lnTo>
                  <a:pt x="1127336" y="2697450"/>
                </a:lnTo>
                <a:lnTo>
                  <a:pt x="1081860" y="2688750"/>
                </a:lnTo>
                <a:lnTo>
                  <a:pt x="1036933" y="2678555"/>
                </a:lnTo>
                <a:lnTo>
                  <a:pt x="992581" y="2666893"/>
                </a:lnTo>
                <a:lnTo>
                  <a:pt x="948833" y="2653791"/>
                </a:lnTo>
                <a:lnTo>
                  <a:pt x="905714" y="2639275"/>
                </a:lnTo>
                <a:lnTo>
                  <a:pt x="863252" y="2623373"/>
                </a:lnTo>
                <a:lnTo>
                  <a:pt x="821475" y="2606111"/>
                </a:lnTo>
                <a:lnTo>
                  <a:pt x="780408" y="2587518"/>
                </a:lnTo>
                <a:lnTo>
                  <a:pt x="740079" y="2567619"/>
                </a:lnTo>
                <a:lnTo>
                  <a:pt x="700515" y="2546442"/>
                </a:lnTo>
                <a:lnTo>
                  <a:pt x="661743" y="2524014"/>
                </a:lnTo>
                <a:lnTo>
                  <a:pt x="623790" y="2500361"/>
                </a:lnTo>
                <a:lnTo>
                  <a:pt x="586683" y="2475512"/>
                </a:lnTo>
                <a:lnTo>
                  <a:pt x="550449" y="2449492"/>
                </a:lnTo>
                <a:lnTo>
                  <a:pt x="515115" y="2422329"/>
                </a:lnTo>
                <a:lnTo>
                  <a:pt x="480708" y="2394050"/>
                </a:lnTo>
                <a:lnTo>
                  <a:pt x="447255" y="2364681"/>
                </a:lnTo>
                <a:lnTo>
                  <a:pt x="414784" y="2334251"/>
                </a:lnTo>
                <a:lnTo>
                  <a:pt x="383320" y="2302785"/>
                </a:lnTo>
                <a:lnTo>
                  <a:pt x="352891" y="2270312"/>
                </a:lnTo>
                <a:lnTo>
                  <a:pt x="323524" y="2236857"/>
                </a:lnTo>
                <a:lnTo>
                  <a:pt x="295247" y="2202448"/>
                </a:lnTo>
                <a:lnTo>
                  <a:pt x="268085" y="2167112"/>
                </a:lnTo>
                <a:lnTo>
                  <a:pt x="242067" y="2130876"/>
                </a:lnTo>
                <a:lnTo>
                  <a:pt x="217219" y="2093767"/>
                </a:lnTo>
                <a:lnTo>
                  <a:pt x="193568" y="2055812"/>
                </a:lnTo>
                <a:lnTo>
                  <a:pt x="171141" y="2017038"/>
                </a:lnTo>
                <a:lnTo>
                  <a:pt x="149965" y="1977472"/>
                </a:lnTo>
                <a:lnTo>
                  <a:pt x="130067" y="1937141"/>
                </a:lnTo>
                <a:lnTo>
                  <a:pt x="111475" y="1896072"/>
                </a:lnTo>
                <a:lnTo>
                  <a:pt x="94214" y="1854292"/>
                </a:lnTo>
                <a:lnTo>
                  <a:pt x="78313" y="1811828"/>
                </a:lnTo>
                <a:lnTo>
                  <a:pt x="63798" y="1768706"/>
                </a:lnTo>
                <a:lnTo>
                  <a:pt x="50696" y="1724956"/>
                </a:lnTo>
                <a:lnTo>
                  <a:pt x="39035" y="1680602"/>
                </a:lnTo>
                <a:lnTo>
                  <a:pt x="28841" y="1635672"/>
                </a:lnTo>
                <a:lnTo>
                  <a:pt x="20141" y="1590193"/>
                </a:lnTo>
                <a:lnTo>
                  <a:pt x="12962" y="1544193"/>
                </a:lnTo>
                <a:lnTo>
                  <a:pt x="7331" y="1497697"/>
                </a:lnTo>
                <a:lnTo>
                  <a:pt x="3276" y="1450734"/>
                </a:lnTo>
                <a:lnTo>
                  <a:pt x="823" y="1403330"/>
                </a:lnTo>
                <a:lnTo>
                  <a:pt x="0" y="1355511"/>
                </a:lnTo>
                <a:lnTo>
                  <a:pt x="823" y="1307693"/>
                </a:lnTo>
                <a:lnTo>
                  <a:pt x="3276" y="1260289"/>
                </a:lnTo>
                <a:lnTo>
                  <a:pt x="7331" y="1213326"/>
                </a:lnTo>
                <a:lnTo>
                  <a:pt x="12962" y="1166830"/>
                </a:lnTo>
                <a:lnTo>
                  <a:pt x="20141" y="1120830"/>
                </a:lnTo>
                <a:lnTo>
                  <a:pt x="28841" y="1075351"/>
                </a:lnTo>
                <a:lnTo>
                  <a:pt x="39035" y="1030421"/>
                </a:lnTo>
                <a:lnTo>
                  <a:pt x="50696" y="986067"/>
                </a:lnTo>
                <a:lnTo>
                  <a:pt x="63798" y="942316"/>
                </a:lnTo>
                <a:lnTo>
                  <a:pt x="78313" y="899195"/>
                </a:lnTo>
                <a:lnTo>
                  <a:pt x="94214" y="856731"/>
                </a:lnTo>
                <a:lnTo>
                  <a:pt x="111475" y="814951"/>
                </a:lnTo>
                <a:lnTo>
                  <a:pt x="130067" y="773882"/>
                </a:lnTo>
                <a:lnTo>
                  <a:pt x="149965" y="733551"/>
                </a:lnTo>
                <a:lnTo>
                  <a:pt x="171141" y="693985"/>
                </a:lnTo>
                <a:lnTo>
                  <a:pt x="193568" y="655211"/>
                </a:lnTo>
                <a:lnTo>
                  <a:pt x="217219" y="617256"/>
                </a:lnTo>
                <a:lnTo>
                  <a:pt x="242067" y="580147"/>
                </a:lnTo>
                <a:lnTo>
                  <a:pt x="268085" y="543911"/>
                </a:lnTo>
                <a:lnTo>
                  <a:pt x="295247" y="508575"/>
                </a:lnTo>
                <a:lnTo>
                  <a:pt x="323524" y="474166"/>
                </a:lnTo>
                <a:lnTo>
                  <a:pt x="352891" y="440711"/>
                </a:lnTo>
                <a:lnTo>
                  <a:pt x="383320" y="408237"/>
                </a:lnTo>
                <a:lnTo>
                  <a:pt x="414784" y="376772"/>
                </a:lnTo>
                <a:lnTo>
                  <a:pt x="447255" y="346341"/>
                </a:lnTo>
                <a:lnTo>
                  <a:pt x="480708" y="316973"/>
                </a:lnTo>
                <a:lnTo>
                  <a:pt x="515115" y="288694"/>
                </a:lnTo>
                <a:lnTo>
                  <a:pt x="550449" y="261531"/>
                </a:lnTo>
                <a:lnTo>
                  <a:pt x="586683" y="235511"/>
                </a:lnTo>
                <a:lnTo>
                  <a:pt x="623790" y="210662"/>
                </a:lnTo>
                <a:lnTo>
                  <a:pt x="661743" y="187009"/>
                </a:lnTo>
                <a:lnTo>
                  <a:pt x="700515" y="164581"/>
                </a:lnTo>
                <a:lnTo>
                  <a:pt x="740079" y="143404"/>
                </a:lnTo>
                <a:lnTo>
                  <a:pt x="780408" y="123505"/>
                </a:lnTo>
                <a:lnTo>
                  <a:pt x="821475" y="104911"/>
                </a:lnTo>
                <a:lnTo>
                  <a:pt x="863252" y="87650"/>
                </a:lnTo>
                <a:lnTo>
                  <a:pt x="905714" y="71748"/>
                </a:lnTo>
                <a:lnTo>
                  <a:pt x="948833" y="57232"/>
                </a:lnTo>
                <a:lnTo>
                  <a:pt x="992581" y="44130"/>
                </a:lnTo>
                <a:lnTo>
                  <a:pt x="1036933" y="32468"/>
                </a:lnTo>
                <a:lnTo>
                  <a:pt x="1081860" y="22273"/>
                </a:lnTo>
                <a:lnTo>
                  <a:pt x="1127336" y="13572"/>
                </a:lnTo>
                <a:lnTo>
                  <a:pt x="1173334" y="6393"/>
                </a:lnTo>
                <a:lnTo>
                  <a:pt x="1219827" y="762"/>
                </a:lnTo>
                <a:lnTo>
                  <a:pt x="1228661" y="0"/>
                </a:lnTo>
                <a:lnTo>
                  <a:pt x="1228661" y="271102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679761-9370-94AA-7B44-340CC8565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174" y="764628"/>
            <a:ext cx="1102826" cy="9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6479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425</Words>
  <Application>Microsoft Office PowerPoint</Application>
  <PresentationFormat>Экран (16:9)</PresentationFormat>
  <Paragraphs>103</Paragraphs>
  <Slides>22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Malgun Gothic</vt:lpstr>
      <vt:lpstr>Microsoft GothicNeo</vt:lpstr>
      <vt:lpstr>Microsoft YaHei UI</vt:lpstr>
      <vt:lpstr>Arial</vt:lpstr>
      <vt:lpstr>Arial Narrow</vt:lpstr>
      <vt:lpstr>Simple Light</vt:lpstr>
      <vt:lpstr>Геоаналитика во франчайзинге. Региональное  развитие e-comm  </vt:lpstr>
      <vt:lpstr>Выводы</vt:lpstr>
      <vt:lpstr>Презентация PowerPoint</vt:lpstr>
      <vt:lpstr>Клиенты (600+ ), из них 30% развиваются по франчайзинговой схеме </vt:lpstr>
      <vt:lpstr>Презентация PowerPoint</vt:lpstr>
      <vt:lpstr>Опыт открытия в России</vt:lpstr>
      <vt:lpstr>ROADMAP</vt:lpstr>
      <vt:lpstr>Как МЯСОROOB использует Геоинтеллект?  </vt:lpstr>
      <vt:lpstr>Презентация PowerPoint</vt:lpstr>
      <vt:lpstr>Опыт открытия 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Выводы</vt:lpstr>
      <vt:lpstr>Спасибо за  внимание.  Вопросы?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Стандартизация методов анализа места во франчайзинге.</dc:title>
  <dc:creator>user03</dc:creator>
  <cp:lastModifiedBy>ЦПИ Геоинтеллект</cp:lastModifiedBy>
  <cp:revision>60</cp:revision>
  <dcterms:modified xsi:type="dcterms:W3CDTF">2022-10-11T08:09:49Z</dcterms:modified>
</cp:coreProperties>
</file>