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379" r:id="rId4"/>
    <p:sldId id="1633" r:id="rId5"/>
    <p:sldId id="1409" r:id="rId6"/>
    <p:sldId id="1607" r:id="rId7"/>
    <p:sldId id="257" r:id="rId8"/>
    <p:sldId id="1624" r:id="rId9"/>
    <p:sldId id="1625" r:id="rId10"/>
    <p:sldId id="1631" r:id="rId11"/>
    <p:sldId id="1609" r:id="rId12"/>
    <p:sldId id="1610" r:id="rId13"/>
    <p:sldId id="1626" r:id="rId14"/>
    <p:sldId id="1611" r:id="rId15"/>
    <p:sldId id="1627" r:id="rId16"/>
    <p:sldId id="1629" r:id="rId17"/>
    <p:sldId id="1632" r:id="rId18"/>
    <p:sldId id="1613" r:id="rId19"/>
    <p:sldId id="1614" r:id="rId20"/>
    <p:sldId id="1403" r:id="rId21"/>
    <p:sldId id="1615" r:id="rId22"/>
    <p:sldId id="1616" r:id="rId23"/>
    <p:sldId id="1622" r:id="rId24"/>
    <p:sldId id="139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chizhikova" initials="v" lastIdx="3" clrIdx="0">
    <p:extLst>
      <p:ext uri="{19B8F6BF-5375-455C-9EA6-DF929625EA0E}">
        <p15:presenceInfo xmlns:p15="http://schemas.microsoft.com/office/powerpoint/2012/main" userId="vchizhi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C2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95664" autoAdjust="0"/>
  </p:normalViewPr>
  <p:slideViewPr>
    <p:cSldViewPr snapToGrid="0">
      <p:cViewPr varScale="1">
        <p:scale>
          <a:sx n="68" d="100"/>
          <a:sy n="68" d="100"/>
        </p:scale>
        <p:origin x="7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FC6C2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7D8-3D41-99CC-A0B5FBE4ED2B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D8-3D41-99CC-A0B5FBE4ED2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69,8%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D8-3D41-99CC-A0B5FBE4ED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30,2%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D8-3D41-99CC-A0B5FBE4ED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Брошенные корзины</c:v>
                </c:pt>
                <c:pt idx="1">
                  <c:v>Оформленные заказы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0.69799999999999995</c:v>
                </c:pt>
                <c:pt idx="1">
                  <c:v>0.30200000000000005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8-3D41-99CC-A0B5FBE4ED2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23A0F-6470-4BE9-B7CC-A89A7F8483C4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DC0F-EEF2-42A9-B346-EC398F74C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8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G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4DC0F-EEF2-42A9-B346-EC398F74C8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0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e89d7ae2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e89d7ae2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br>
              <a:rPr lang="ru-RU" dirty="0"/>
            </a:b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126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e89d7ae2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e89d7ae2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br>
              <a:rPr lang="ru-RU" dirty="0"/>
            </a:b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255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G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4DC0F-EEF2-42A9-B346-EC398F74C8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9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4DC0F-EEF2-42A9-B346-EC398F74C8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1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4DC0F-EEF2-42A9-B346-EC398F74C82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7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4DC0F-EEF2-42A9-B346-EC398F74C82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9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739C1-7A54-E5A1-7276-DEC0ACBE2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286795-AE4B-3A6C-E45A-0A59AE9F7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1E9B6-5176-8C92-AD04-C3705434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105A0-0A6A-E0ED-F1EA-E1376AE0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F78456-0D5B-77B5-7057-FD1EF16F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3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DD6AB-99F0-A35A-EC89-788249AB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760FA4-ABC0-3BFD-BBD0-AEB44EAC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2A99E-8C20-3BB2-4A84-E5B4D28B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72DDD-F765-31C9-390C-7CC439BC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FA5855-1BC7-99EA-5735-4E030339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6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665D1D-BD70-8395-7831-33F113386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F53959-EF7C-A010-DC4D-B5C8304E1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8F7BD4-08B3-2AEC-FFB3-9C6A389C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27300-EB2D-640E-D7A7-03AF95C2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6B42C-267E-1E7E-DD6D-6E83B27F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0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3804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3203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1866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9974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68351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51117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9394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373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BB87D-902E-4651-C28C-D90C4CE8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3CD716-6130-4FBF-52E3-C4F868941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C6EAC-0813-F948-806F-1733A20E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40E32-6387-4416-EA2B-40B545E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05908-8AED-8897-D681-90F46177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17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47984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69785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bg>
      <p:bgPr>
        <a:solidFill>
          <a:srgbClr val="FF67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5"/>
          <p:cNvSpPr>
            <a:spLocks noGrp="1"/>
          </p:cNvSpPr>
          <p:nvPr>
            <p:ph type="body" sz="half" idx="28" hasCustomPrompt="1"/>
          </p:nvPr>
        </p:nvSpPr>
        <p:spPr>
          <a:xfrm>
            <a:off x="1364789" y="3704660"/>
            <a:ext cx="9871198" cy="413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400" b="1" i="0" u="none" strike="noStrike" cap="none" spc="0" baseline="0" dirty="0">
                <a:ln>
                  <a:noFill/>
                </a:ln>
                <a:solidFill>
                  <a:schemeClr val="bg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1pPr>
            <a:lvl2pPr marL="0" indent="457200">
              <a:buSzTx/>
              <a:buFontTx/>
              <a:buNone/>
              <a:defRPr sz="4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2pPr>
          </a:lstStyle>
          <a:p>
            <a:r>
              <a:rPr lang="ru-RU" dirty="0">
                <a:effectLst/>
                <a:latin typeface="Verdana" panose="020B0604030504040204" pitchFamily="34" charset="0"/>
              </a:rPr>
              <a:t>Имя и фамилия докладчика</a:t>
            </a:r>
          </a:p>
        </p:txBody>
      </p:sp>
      <p:pic>
        <p:nvPicPr>
          <p:cNvPr id="5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96" y="316037"/>
            <a:ext cx="2927427" cy="606043"/>
          </a:xfrm>
          <a:prstGeom prst="rect">
            <a:avLst/>
          </a:prstGeom>
        </p:spPr>
      </p:pic>
      <p:sp>
        <p:nvSpPr>
          <p:cNvPr id="6" name="Shape 25"/>
          <p:cNvSpPr>
            <a:spLocks noGrp="1"/>
          </p:cNvSpPr>
          <p:nvPr>
            <p:ph type="body" sz="half" idx="1" hasCustomPrompt="1"/>
          </p:nvPr>
        </p:nvSpPr>
        <p:spPr>
          <a:xfrm>
            <a:off x="1321435" y="1578291"/>
            <a:ext cx="9871198" cy="1729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4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1pPr>
            <a:lvl2pPr marL="0" indent="457200">
              <a:buSzTx/>
              <a:buFontTx/>
              <a:buNone/>
              <a:defRPr sz="4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2pPr>
          </a:lstStyle>
          <a:p>
            <a:r>
              <a:rPr lang="ru-RU" dirty="0"/>
              <a:t>Нажмите, чтобы написать заголовок</a:t>
            </a:r>
            <a:endParaRPr dirty="0"/>
          </a:p>
        </p:txBody>
      </p:sp>
      <p:pic>
        <p:nvPicPr>
          <p:cNvPr id="7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7" y="-241971"/>
            <a:ext cx="6096133" cy="2102904"/>
          </a:xfrm>
          <a:prstGeom prst="rect">
            <a:avLst/>
          </a:prstGeom>
        </p:spPr>
      </p:pic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96" y="316037"/>
            <a:ext cx="2927427" cy="606043"/>
          </a:xfrm>
          <a:prstGeom prst="rect">
            <a:avLst/>
          </a:prstGeom>
        </p:spPr>
      </p:pic>
      <p:sp>
        <p:nvSpPr>
          <p:cNvPr id="17" name="Shape 25"/>
          <p:cNvSpPr>
            <a:spLocks noGrp="1"/>
          </p:cNvSpPr>
          <p:nvPr>
            <p:ph type="body" sz="half" idx="29" hasCustomPrompt="1"/>
          </p:nvPr>
        </p:nvSpPr>
        <p:spPr>
          <a:xfrm>
            <a:off x="1364789" y="4476820"/>
            <a:ext cx="9881360" cy="135502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None/>
              <a:defRPr sz="1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1pPr>
            <a:lvl2pPr marL="0" indent="457200">
              <a:buSzTx/>
              <a:buFontTx/>
              <a:buNone/>
              <a:defRPr sz="48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None/>
              <a:defRPr/>
            </a:pPr>
            <a:r>
              <a:rPr lang="ru-RU" dirty="0">
                <a:effectLst/>
                <a:latin typeface="Verdana" panose="020B0604030504040204" pitchFamily="34" charset="0"/>
              </a:rPr>
              <a:t>Должность докладчика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347946" y="6081064"/>
            <a:ext cx="3813175" cy="2952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r>
              <a:rPr lang="ru-RU" dirty="0" err="1">
                <a:effectLst/>
                <a:latin typeface="Verdana" panose="020B0604030504040204" pitchFamily="34" charset="0"/>
              </a:rPr>
              <a:t>дд.мм.гггг</a:t>
            </a:r>
            <a:endParaRPr lang="ru-RU" dirty="0">
              <a:effectLst/>
              <a:latin typeface="Verdana" panose="020B0604030504040204" pitchFamily="34" charset="0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7962" y="-725482"/>
            <a:ext cx="1466198" cy="4908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800" b="1" i="0" u="none" strike="noStrike" cap="none" spc="0" baseline="0" dirty="0">
                <a:ln>
                  <a:noFill/>
                </a:ln>
                <a:solidFill>
                  <a:srgbClr val="FF671D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1pPr>
            <a:lvl2pPr>
              <a:lnSpc>
                <a:spcPct val="110000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563554" y="-725482"/>
            <a:ext cx="1317165" cy="4908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4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1pPr>
            <a:lvl2pPr>
              <a:lnSpc>
                <a:spcPct val="110000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2910113" y="-725482"/>
            <a:ext cx="1317164" cy="4908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1pPr>
            <a:lvl2pPr>
              <a:lnSpc>
                <a:spcPct val="110000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250302" y="-725482"/>
            <a:ext cx="1317164" cy="4908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1pPr>
            <a:lvl2pPr>
              <a:lnSpc>
                <a:spcPct val="110000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hangingPunct="1"/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rPr>
              <a:t>текст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 panose="020F0502020204030204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849614" y="-725482"/>
            <a:ext cx="1250057" cy="4908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1pPr>
            <a:lvl2pPr>
              <a:lnSpc>
                <a:spcPct val="110000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8112535" y="-725482"/>
            <a:ext cx="1317164" cy="4908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1pPr>
            <a:lvl2pPr>
              <a:lnSpc>
                <a:spcPct val="110000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9452724" y="-725482"/>
            <a:ext cx="1317164" cy="490800"/>
          </a:xfrm>
          <a:solidFill>
            <a:srgbClr val="FF671D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1pPr>
            <a:lvl2pPr>
              <a:lnSpc>
                <a:spcPct val="110000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10799894" y="-725482"/>
            <a:ext cx="1317164" cy="490800"/>
          </a:xfrm>
          <a:solidFill>
            <a:srgbClr val="FF671D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1pPr>
            <a:lvl2pPr>
              <a:lnSpc>
                <a:spcPct val="110000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5583512" y="-725482"/>
            <a:ext cx="1250057" cy="49080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n-US" sz="1300" b="1" i="0" u="none" strike="noStrike" cap="none" spc="0" normalizeH="0" baseline="0" dirty="0">
                <a:ln>
                  <a:noFill/>
                </a:ln>
                <a:solidFill>
                  <a:srgbClr val="FF671D"/>
                </a:solidFill>
                <a:effectLst/>
                <a:uFillTx/>
                <a:latin typeface="Verdana" panose="020B0604030504040204"/>
                <a:ea typeface="Verdana" panose="020B0604030504040204"/>
                <a:cs typeface="Verdana" panose="020B0604030504040204"/>
                <a:sym typeface="Calibri" panose="020F0502020204030204"/>
              </a:defRPr>
            </a:lvl1pPr>
            <a:lvl2pPr>
              <a:lnSpc>
                <a:spcPct val="110000"/>
              </a:lnSpc>
              <a:defRPr sz="11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1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405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BC69C-7462-877C-7FB1-7E9581AB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52B118-797C-1D96-F050-38247659A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54B21-7230-E508-8656-B4F13901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0B01CF-50AA-C8C5-7069-D8B73831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214D8-F6C8-7E91-2473-1EEF21CC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6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9FF61-0270-8C18-EA8A-D27AD6DE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847F70-DDEF-EB9C-45FB-1B9AD1B8D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D371E-C284-9357-EA1D-36021C0EA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5F558-8FB7-8F20-5CF9-FD92B935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74E5B4-1CF2-CB83-97BC-C8D488C7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E779A6-66E6-4662-72D9-B1776331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5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8BE02-07DE-B294-C2CF-E32F23D5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769D09-92D8-0FA5-EEC5-7E9DEA286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0A33F4-1B1B-BF07-F853-4390E259F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46A39-AC1B-3275-0BFC-1CFFF0299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C25A40-6595-E7FD-0666-89CC15DA9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1AF3D2-975D-FB57-D3A0-BCC933F3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8F461A-A74A-F66B-04A3-25FECA37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01B030-CD39-B949-F8D7-A4A80EFD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6300D-2FDD-61BE-191A-8D87BAC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662484-35EE-B31B-BF42-A44D0083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C3A259-2088-9E34-B3CB-5302AECF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6F6E74-DB32-FF7C-BB8D-5BDFE9C5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0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5412AF-1B2E-0588-A7A0-345A2B48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EEAC82-AAE8-DF00-3B1C-395F742A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06DBFE-9F63-2457-2B04-FC3560F1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33150-A267-6830-5985-620A311C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73E54-E98B-A314-8DC8-5FB564FD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F91A0E-DD34-216E-A9B4-B7019579A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53A47E-7B42-EA5E-0D42-CDE928CE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A9D58-DB92-F6E5-7D4E-402DD3A2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DC87E-85D5-34B1-64F7-2AF8C60B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3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F1730-5525-B08C-18A6-B2ABA5F1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301EDF-19F7-E532-F26C-2B14879FE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5A525-5820-AD38-C8D1-168363013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D342EE-2786-592F-E460-BC5428AB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8BF96B-D6FB-3FF8-5377-46CCC15B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2D667B-9D0F-6D4E-41F6-A9CA06EF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4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A104A-C607-4ACF-CDF6-198EBE33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D63597-87BB-3A6E-1BDF-5E846593F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074DF-C8A1-E505-F3D4-FFA4197E4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9494E-FA90-4DA9-BC6E-CE51B3BEA15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B8B86-7176-08B6-540D-BCCBFE0E0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5142ED-0637-043C-690C-02E8DEFF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5CF6C-7D03-4AEF-9D46-D499F8228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35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712079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svg"/><Relationship Id="rId12" Type="http://schemas.openxmlformats.org/officeDocument/2006/relationships/image" Target="../media/image2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7.pn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sv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25.svg"/><Relationship Id="rId4" Type="http://schemas.openxmlformats.org/officeDocument/2006/relationships/image" Target="../media/image34.sv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audio" Target="NULL" TargetMode="External"/><Relationship Id="rId7" Type="http://schemas.openxmlformats.org/officeDocument/2006/relationships/image" Target="../media/image44.svg"/><Relationship Id="rId12" Type="http://schemas.openxmlformats.org/officeDocument/2006/relationships/image" Target="../media/image38.sv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3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7.png"/><Relationship Id="rId4" Type="http://schemas.microsoft.com/office/2007/relationships/media" Target="../media/media5.mp3"/><Relationship Id="rId9" Type="http://schemas.openxmlformats.org/officeDocument/2006/relationships/image" Target="../media/image46.svg"/><Relationship Id="rId1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microsoft.com/office/2007/relationships/media" Target="../media/media7.mp3"/><Relationship Id="rId7" Type="http://schemas.openxmlformats.org/officeDocument/2006/relationships/image" Target="../media/image50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9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CDC9A-C07E-9CBC-DFD1-B876E895F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D51D9-B17F-0583-0365-D6B52A1CC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C80754-2244-9263-6716-71D037FF5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15412" b="503"/>
          <a:stretch/>
        </p:blipFill>
        <p:spPr>
          <a:xfrm flipH="1">
            <a:off x="0" y="-60158"/>
            <a:ext cx="12192000" cy="6978318"/>
          </a:xfrm>
          <a:prstGeom prst="rect">
            <a:avLst/>
          </a:prstGeom>
        </p:spPr>
      </p:pic>
      <p:sp>
        <p:nvSpPr>
          <p:cNvPr id="7" name="Google Shape;55;p13">
            <a:extLst>
              <a:ext uri="{FF2B5EF4-FFF2-40B4-BE49-F238E27FC236}">
                <a16:creationId xmlns:a16="http://schemas.microsoft.com/office/drawing/2014/main" id="{24D9E9E6-1BD4-70F9-C227-13002C5C3DD5}"/>
              </a:ext>
            </a:extLst>
          </p:cNvPr>
          <p:cNvSpPr txBox="1">
            <a:spLocks/>
          </p:cNvSpPr>
          <p:nvPr/>
        </p:nvSpPr>
        <p:spPr>
          <a:xfrm>
            <a:off x="530029" y="3255962"/>
            <a:ext cx="4956371" cy="10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подтверждения заказа и согласования доставки до оценки лояльности и реактивации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5754DF-ABAD-D202-DDF5-28766B7ED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867" y="405961"/>
            <a:ext cx="2209533" cy="260024"/>
          </a:xfrm>
          <a:prstGeom prst="rect">
            <a:avLst/>
          </a:prstGeom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3BE154E2-93C6-3383-D9A0-B4FCA16F05C6}"/>
              </a:ext>
            </a:extLst>
          </p:cNvPr>
          <p:cNvSpPr txBox="1">
            <a:spLocks/>
          </p:cNvSpPr>
          <p:nvPr/>
        </p:nvSpPr>
        <p:spPr>
          <a:xfrm>
            <a:off x="519731" y="573278"/>
            <a:ext cx="7935098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2800" b="1" kern="0" dirty="0">
                <a:solidFill>
                  <a:srgbClr val="F268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Боты для исходящих коммуникаций</a:t>
            </a:r>
            <a:r>
              <a:rPr lang="en-US" sz="2800" b="1" kern="0" dirty="0">
                <a:solidFill>
                  <a:srgbClr val="F268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>
                <a:solidFill>
                  <a:srgbClr val="F2682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всем пути клиента:</a:t>
            </a:r>
            <a:endParaRPr lang="en-US" sz="2800" b="1" kern="0" dirty="0">
              <a:solidFill>
                <a:srgbClr val="F26828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732C30DA-4F5D-F4B4-CFCF-1AAAB1EBD82E}"/>
              </a:ext>
            </a:extLst>
          </p:cNvPr>
          <p:cNvSpPr txBox="1">
            <a:spLocks/>
          </p:cNvSpPr>
          <p:nvPr/>
        </p:nvSpPr>
        <p:spPr>
          <a:xfrm>
            <a:off x="8658906" y="5127625"/>
            <a:ext cx="3322638" cy="44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Ксения Белоусова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925D7F6-B39B-EAE6-5BE3-FD46B43985A4}"/>
              </a:ext>
            </a:extLst>
          </p:cNvPr>
          <p:cNvSpPr txBox="1">
            <a:spLocks/>
          </p:cNvSpPr>
          <p:nvPr/>
        </p:nvSpPr>
        <p:spPr>
          <a:xfrm>
            <a:off x="8430794" y="5687573"/>
            <a:ext cx="3123737" cy="94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направления исходящей голосовой роботизации</a:t>
            </a:r>
          </a:p>
        </p:txBody>
      </p:sp>
    </p:spTree>
    <p:extLst>
      <p:ext uri="{BB962C8B-B14F-4D97-AF65-F5344CB8AC3E}">
        <p14:creationId xmlns:p14="http://schemas.microsoft.com/office/powerpoint/2010/main" val="168522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7" y="-241971"/>
            <a:ext cx="6096133" cy="2102904"/>
          </a:xfrm>
          <a:prstGeom prst="rect">
            <a:avLst/>
          </a:prstGeom>
        </p:spPr>
      </p:pic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96" y="316037"/>
            <a:ext cx="2927427" cy="606043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70740D75-C38C-465B-8C8F-CB99A9D21A87}"/>
              </a:ext>
            </a:extLst>
          </p:cNvPr>
          <p:cNvSpPr txBox="1">
            <a:spLocks/>
          </p:cNvSpPr>
          <p:nvPr/>
        </p:nvSpPr>
        <p:spPr>
          <a:xfrm>
            <a:off x="67962" y="3031463"/>
            <a:ext cx="8588375" cy="25679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2pPr>
            <a:lvl3pPr marL="1200150" marR="0" indent="-2857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3pPr>
            <a:lvl4pPr marL="1697990" marR="0" indent="-32639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4pPr>
            <a:lvl5pPr marL="2155190" marR="0" indent="-32639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7pPr>
            <a:lvl8pPr marL="3453765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8pPr>
            <a:lvl9pPr marL="3910965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Geometria Bold"/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56A13557-CD2C-8262-7049-209853B3457F}"/>
              </a:ext>
            </a:extLst>
          </p:cNvPr>
          <p:cNvSpPr txBox="1">
            <a:spLocks/>
          </p:cNvSpPr>
          <p:nvPr/>
        </p:nvSpPr>
        <p:spPr>
          <a:xfrm>
            <a:off x="892096" y="1082630"/>
            <a:ext cx="8842453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Доставка</a:t>
            </a:r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товаров</a:t>
            </a:r>
          </a:p>
        </p:txBody>
      </p:sp>
    </p:spTree>
    <p:extLst>
      <p:ext uri="{BB962C8B-B14F-4D97-AF65-F5344CB8AC3E}">
        <p14:creationId xmlns:p14="http://schemas.microsoft.com/office/powerpoint/2010/main" val="36658372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BF95E19-DA53-B890-BC78-D7B0CB6CF9CD}"/>
              </a:ext>
            </a:extLst>
          </p:cNvPr>
          <p:cNvSpPr/>
          <p:nvPr/>
        </p:nvSpPr>
        <p:spPr>
          <a:xfrm>
            <a:off x="-551337" y="1409252"/>
            <a:ext cx="5377279" cy="25898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91368-324D-9CAB-7100-B8F95EAD1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23" y="514714"/>
            <a:ext cx="2209533" cy="260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455C9-BA70-5C77-8251-F4284F8BD3BB}"/>
              </a:ext>
            </a:extLst>
          </p:cNvPr>
          <p:cNvSpPr txBox="1"/>
          <p:nvPr/>
        </p:nvSpPr>
        <p:spPr>
          <a:xfrm>
            <a:off x="434544" y="420795"/>
            <a:ext cx="797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задачи помогут решить голосовые ботов на этапе доставки заказов?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5F4EAF-CF48-3DDA-3463-CB2B8F1FE1CC}"/>
              </a:ext>
            </a:extLst>
          </p:cNvPr>
          <p:cNvSpPr txBox="1"/>
          <p:nvPr/>
        </p:nvSpPr>
        <p:spPr>
          <a:xfrm>
            <a:off x="5204806" y="4512435"/>
            <a:ext cx="414968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Решение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Бот различает негативные и положительные возражения, причем мат не является маркером негатива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Проверяет текущие слоты с учетом занятости курьера и расположения клиента благодаря интеграции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BAE1F-326C-D6D4-8EA3-C886FBE8C886}"/>
              </a:ext>
            </a:extLst>
          </p:cNvPr>
          <p:cNvSpPr txBox="1"/>
          <p:nvPr/>
        </p:nvSpPr>
        <p:spPr>
          <a:xfrm>
            <a:off x="434544" y="1630273"/>
            <a:ext cx="265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Доставка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32468-27C9-DCDA-0A67-10CA8C027CF3}"/>
              </a:ext>
            </a:extLst>
          </p:cNvPr>
          <p:cNvSpPr txBox="1"/>
          <p:nvPr/>
        </p:nvSpPr>
        <p:spPr>
          <a:xfrm>
            <a:off x="489046" y="2449541"/>
            <a:ext cx="3902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Корректно понимать адрес и время доставки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Отрабатывать просьбу перезвонить и согласовывать дату и время перезвона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34E89-D0FA-3991-BCD3-543CCFB25DEB}"/>
              </a:ext>
            </a:extLst>
          </p:cNvPr>
          <p:cNvSpPr txBox="1"/>
          <p:nvPr/>
        </p:nvSpPr>
        <p:spPr>
          <a:xfrm>
            <a:off x="434544" y="2061201"/>
            <a:ext cx="250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Задача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44F4A8-FB8E-D2C6-71EB-237B267BA177}"/>
              </a:ext>
            </a:extLst>
          </p:cNvPr>
          <p:cNvSpPr txBox="1"/>
          <p:nvPr/>
        </p:nvSpPr>
        <p:spPr>
          <a:xfrm>
            <a:off x="5204806" y="1891883"/>
            <a:ext cx="510152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Решение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Бот учитывает, что время доставки может быть только в будущем и успешно работает с датами, дням недели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 готов согласовать повторный звонок и его время в любой точке диалога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Прямоугольник: скругленные углы 3">
            <a:extLst>
              <a:ext uri="{FF2B5EF4-FFF2-40B4-BE49-F238E27FC236}">
                <a16:creationId xmlns:a16="http://schemas.microsoft.com/office/drawing/2014/main" id="{95BC9BD9-89FD-291D-8AD1-F99B0596DD59}"/>
              </a:ext>
            </a:extLst>
          </p:cNvPr>
          <p:cNvSpPr/>
          <p:nvPr/>
        </p:nvSpPr>
        <p:spPr>
          <a:xfrm>
            <a:off x="-437037" y="4122299"/>
            <a:ext cx="5377279" cy="25898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50454-02A8-8530-12E1-65736F7ABC6C}"/>
              </a:ext>
            </a:extLst>
          </p:cNvPr>
          <p:cNvSpPr txBox="1"/>
          <p:nvPr/>
        </p:nvSpPr>
        <p:spPr>
          <a:xfrm>
            <a:off x="434543" y="4351605"/>
            <a:ext cx="365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Оповещение в случае задержки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0D6BF-EB62-7B65-5994-977CABF9762A}"/>
              </a:ext>
            </a:extLst>
          </p:cNvPr>
          <p:cNvSpPr txBox="1"/>
          <p:nvPr/>
        </p:nvSpPr>
        <p:spPr>
          <a:xfrm>
            <a:off x="489046" y="5556506"/>
            <a:ext cx="3902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Реагировать на негатив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Согласовать новую дату и время или отменить заказ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ACAF1-DD7C-B853-9890-B8158C687C7E}"/>
              </a:ext>
            </a:extLst>
          </p:cNvPr>
          <p:cNvSpPr txBox="1"/>
          <p:nvPr/>
        </p:nvSpPr>
        <p:spPr>
          <a:xfrm>
            <a:off x="434544" y="4947056"/>
            <a:ext cx="250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Задача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72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2;p2">
            <a:extLst>
              <a:ext uri="{FF2B5EF4-FFF2-40B4-BE49-F238E27FC236}">
                <a16:creationId xmlns:a16="http://schemas.microsoft.com/office/drawing/2014/main" id="{17D190D6-9454-3FAF-C6CF-E9B31FB75074}"/>
              </a:ext>
            </a:extLst>
          </p:cNvPr>
          <p:cNvSpPr txBox="1">
            <a:spLocks/>
          </p:cNvSpPr>
          <p:nvPr/>
        </p:nvSpPr>
        <p:spPr>
          <a:xfrm>
            <a:off x="466164" y="165153"/>
            <a:ext cx="8117756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Verdana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Голосовой бот для переноса доставки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Пример диалога для показа финал" descr="Пример диалога для показа финал">
            <a:hlinkClick r:id="" action="ppaction://media"/>
            <a:extLst>
              <a:ext uri="{FF2B5EF4-FFF2-40B4-BE49-F238E27FC236}">
                <a16:creationId xmlns:a16="http://schemas.microsoft.com/office/drawing/2014/main" id="{49ADA833-7F90-683B-EF63-63F46E2C6C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52669" y="3598991"/>
            <a:ext cx="556909" cy="556909"/>
          </a:xfrm>
          <a:prstGeom prst="rect">
            <a:avLst/>
          </a:prstGeom>
        </p:spPr>
      </p:pic>
      <p:sp>
        <p:nvSpPr>
          <p:cNvPr id="25" name="Текст 2">
            <a:extLst>
              <a:ext uri="{FF2B5EF4-FFF2-40B4-BE49-F238E27FC236}">
                <a16:creationId xmlns:a16="http://schemas.microsoft.com/office/drawing/2014/main" id="{559E8FA6-DB79-975C-C471-8BE2C7F5E349}"/>
              </a:ext>
            </a:extLst>
          </p:cNvPr>
          <p:cNvSpPr txBox="1">
            <a:spLocks/>
          </p:cNvSpPr>
          <p:nvPr/>
        </p:nvSpPr>
        <p:spPr>
          <a:xfrm>
            <a:off x="1525143" y="1418576"/>
            <a:ext cx="2535320" cy="1173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Робот не должен предлагать клиенту закрытые слоты и соглашаться на доставку в закрытый слот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D2EB82-605A-D9C4-D68B-F4A480B2432A}"/>
              </a:ext>
            </a:extLst>
          </p:cNvPr>
          <p:cNvSpPr txBox="1"/>
          <p:nvPr/>
        </p:nvSpPr>
        <p:spPr>
          <a:xfrm>
            <a:off x="517580" y="2604298"/>
            <a:ext cx="3542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Бот получал список свободных слотов, преобразовывал их в возможные интервалы доставки. Если клиент </a:t>
            </a:r>
            <a:r>
              <a:rPr lang="ru-RU" sz="14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нескольк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28FE9F-E6A3-BCF8-6A90-D3180604D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857" y="1445613"/>
            <a:ext cx="691673" cy="69167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2ACA3E-464D-B77A-F9BB-764C6D8C437F}"/>
              </a:ext>
            </a:extLst>
          </p:cNvPr>
          <p:cNvSpPr txBox="1"/>
          <p:nvPr/>
        </p:nvSpPr>
        <p:spPr>
          <a:xfrm>
            <a:off x="1706484" y="5357047"/>
            <a:ext cx="3395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Бот преобразовывал названное клиентом время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1D2B177A-2CAB-B0F8-C01A-9E996DB1CF69}"/>
              </a:ext>
            </a:extLst>
          </p:cNvPr>
          <p:cNvSpPr txBox="1">
            <a:spLocks/>
          </p:cNvSpPr>
          <p:nvPr/>
        </p:nvSpPr>
        <p:spPr>
          <a:xfrm>
            <a:off x="2592850" y="4155900"/>
            <a:ext cx="2759819" cy="1173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Роботу нужно было понимать, что клиент мог назвать как точное время доставки, так и диапазон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11A7CDF-3CB2-4BF1-C9E9-4DB174B19E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4964" y="4176404"/>
            <a:ext cx="661375" cy="66137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9DB9299-A1D5-1200-F547-4E73C1447D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7199" y="1428226"/>
            <a:ext cx="813545" cy="81354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02A4C3D-FE00-FBE5-839B-C847DFF34C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46752" y="4185638"/>
            <a:ext cx="720000" cy="72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671C64B-A5AA-97C8-7527-2C0AF6FDC6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96818" y="1396826"/>
            <a:ext cx="830998" cy="830998"/>
          </a:xfrm>
          <a:prstGeom prst="rect">
            <a:avLst/>
          </a:prstGeom>
        </p:spPr>
      </p:pic>
      <p:sp>
        <p:nvSpPr>
          <p:cNvPr id="41" name="Текст 2">
            <a:extLst>
              <a:ext uri="{FF2B5EF4-FFF2-40B4-BE49-F238E27FC236}">
                <a16:creationId xmlns:a16="http://schemas.microsoft.com/office/drawing/2014/main" id="{BFFF28B3-61B3-0DC4-40FE-11C04654C4CD}"/>
              </a:ext>
            </a:extLst>
          </p:cNvPr>
          <p:cNvSpPr txBox="1">
            <a:spLocks/>
          </p:cNvSpPr>
          <p:nvPr/>
        </p:nvSpPr>
        <p:spPr>
          <a:xfrm>
            <a:off x="5414762" y="1396826"/>
            <a:ext cx="2535320" cy="117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Робот реагировал на нестандартное поведение абонента и отступление от сценария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43C93C-1A1A-BDC6-C5D2-6B82DD3F333B}"/>
              </a:ext>
            </a:extLst>
          </p:cNvPr>
          <p:cNvSpPr txBox="1"/>
          <p:nvPr/>
        </p:nvSpPr>
        <p:spPr>
          <a:xfrm>
            <a:off x="4407199" y="2582548"/>
            <a:ext cx="3542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Робот запоминал, в какой точке его перебили, отрабатывал возражения и возвращался к прерванному моменту разговора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A23E7E2C-B86B-FA8B-49B0-5057D17E69BF}"/>
              </a:ext>
            </a:extLst>
          </p:cNvPr>
          <p:cNvSpPr txBox="1">
            <a:spLocks/>
          </p:cNvSpPr>
          <p:nvPr/>
        </p:nvSpPr>
        <p:spPr>
          <a:xfrm>
            <a:off x="9304381" y="1387048"/>
            <a:ext cx="2535320" cy="117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 любой момент по просьбе клиента робот соединял с оператором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E74FD2-7BCA-0771-9499-90AB0A85FE3D}"/>
              </a:ext>
            </a:extLst>
          </p:cNvPr>
          <p:cNvSpPr txBox="1"/>
          <p:nvPr/>
        </p:nvSpPr>
        <p:spPr>
          <a:xfrm>
            <a:off x="8296818" y="2572770"/>
            <a:ext cx="3542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Клиенту было важно не вызывать негатив при общении с клиентом, поэтому робот корректно реагировал на запрос клиента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DABE0BEC-65CD-856B-7C90-374D9F177AEC}"/>
              </a:ext>
            </a:extLst>
          </p:cNvPr>
          <p:cNvSpPr txBox="1">
            <a:spLocks/>
          </p:cNvSpPr>
          <p:nvPr/>
        </p:nvSpPr>
        <p:spPr>
          <a:xfrm>
            <a:off x="7376506" y="4141036"/>
            <a:ext cx="2535320" cy="117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Робот подбирал ближайшие слоты ко времени, указанному клиентов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129B1F-ACD2-78CE-B9CC-CF06E6FC20E7}"/>
              </a:ext>
            </a:extLst>
          </p:cNvPr>
          <p:cNvSpPr txBox="1"/>
          <p:nvPr/>
        </p:nvSpPr>
        <p:spPr>
          <a:xfrm>
            <a:off x="6368943" y="5326758"/>
            <a:ext cx="4667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Если клиент не соглашался на предложенное время, а названное время клиента не попадало ни в один свободный слот, то бот предлагал 3 ближайших слота к времени, указанному клиентом </a:t>
            </a:r>
          </a:p>
        </p:txBody>
      </p:sp>
    </p:spTree>
    <p:extLst>
      <p:ext uri="{BB962C8B-B14F-4D97-AF65-F5344CB8AC3E}">
        <p14:creationId xmlns:p14="http://schemas.microsoft.com/office/powerpoint/2010/main" val="25616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7" y="-241971"/>
            <a:ext cx="6096133" cy="2102904"/>
          </a:xfrm>
          <a:prstGeom prst="rect">
            <a:avLst/>
          </a:prstGeom>
        </p:spPr>
      </p:pic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96" y="316037"/>
            <a:ext cx="2927427" cy="606043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70740D75-C38C-465B-8C8F-CB99A9D21A87}"/>
              </a:ext>
            </a:extLst>
          </p:cNvPr>
          <p:cNvSpPr txBox="1">
            <a:spLocks/>
          </p:cNvSpPr>
          <p:nvPr/>
        </p:nvSpPr>
        <p:spPr>
          <a:xfrm>
            <a:off x="67962" y="3031463"/>
            <a:ext cx="8588375" cy="25679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2pPr>
            <a:lvl3pPr marL="1200150" marR="0" indent="-2857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3pPr>
            <a:lvl4pPr marL="1697990" marR="0" indent="-32639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4pPr>
            <a:lvl5pPr marL="2155190" marR="0" indent="-32639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7pPr>
            <a:lvl8pPr marL="3453765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8pPr>
            <a:lvl9pPr marL="3910965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Geometria Bold"/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56A13557-CD2C-8262-7049-209853B3457F}"/>
              </a:ext>
            </a:extLst>
          </p:cNvPr>
          <p:cNvSpPr txBox="1">
            <a:spLocks/>
          </p:cNvSpPr>
          <p:nvPr/>
        </p:nvSpPr>
        <p:spPr>
          <a:xfrm>
            <a:off x="892096" y="1082630"/>
            <a:ext cx="8842453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Напоминания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1334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4AF85CC-F012-B7FD-423F-EDA001D5DE96}"/>
              </a:ext>
            </a:extLst>
          </p:cNvPr>
          <p:cNvSpPr/>
          <p:nvPr/>
        </p:nvSpPr>
        <p:spPr>
          <a:xfrm>
            <a:off x="434544" y="1543036"/>
            <a:ext cx="11322912" cy="48941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91368-324D-9CAB-7100-B8F95EAD1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23" y="514714"/>
            <a:ext cx="2209533" cy="260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455C9-BA70-5C77-8251-F4284F8BD3BB}"/>
              </a:ext>
            </a:extLst>
          </p:cNvPr>
          <p:cNvSpPr txBox="1"/>
          <p:nvPr/>
        </p:nvSpPr>
        <p:spPr>
          <a:xfrm>
            <a:off x="434544" y="420795"/>
            <a:ext cx="797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Боты для напоминания: а нужны ли?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BAE1F-326C-D6D4-8EA3-C886FBE8C886}"/>
              </a:ext>
            </a:extLst>
          </p:cNvPr>
          <p:cNvSpPr txBox="1"/>
          <p:nvPr/>
        </p:nvSpPr>
        <p:spPr>
          <a:xfrm>
            <a:off x="964000" y="1691765"/>
            <a:ext cx="430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Почему это актуально?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32468-27C9-DCDA-0A67-10CA8C027CF3}"/>
              </a:ext>
            </a:extLst>
          </p:cNvPr>
          <p:cNvSpPr txBox="1"/>
          <p:nvPr/>
        </p:nvSpPr>
        <p:spPr>
          <a:xfrm>
            <a:off x="506112" y="2148270"/>
            <a:ext cx="736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Согласно </a:t>
            </a:r>
            <a:r>
              <a:rPr lang="ru-RU" sz="16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исследованию института </a:t>
            </a:r>
            <a:r>
              <a:rPr lang="en-US" sz="16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Baymard</a:t>
            </a:r>
            <a:r>
              <a:rPr lang="en-US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 процент брошенных корзин составляет 69,8%.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7E90705-E9A4-3285-2812-D5BECA984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503930"/>
              </p:ext>
            </p:extLst>
          </p:nvPr>
        </p:nvGraphicFramePr>
        <p:xfrm>
          <a:off x="587482" y="2828835"/>
          <a:ext cx="5598309" cy="343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C4D21DC-7F3C-9184-5393-E37A8C1B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04" y="2828835"/>
            <a:ext cx="3248185" cy="32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6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B1ED063C-773A-2BCA-7CE8-E8EBAFCCD7AD}"/>
              </a:ext>
            </a:extLst>
          </p:cNvPr>
          <p:cNvSpPr/>
          <p:nvPr/>
        </p:nvSpPr>
        <p:spPr>
          <a:xfrm>
            <a:off x="434544" y="1532498"/>
            <a:ext cx="7101882" cy="5174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91368-324D-9CAB-7100-B8F95EAD1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23" y="514714"/>
            <a:ext cx="2209533" cy="260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90151-FD31-15B0-9C4A-9C5C4117945D}"/>
              </a:ext>
            </a:extLst>
          </p:cNvPr>
          <p:cNvSpPr txBox="1"/>
          <p:nvPr/>
        </p:nvSpPr>
        <p:spPr>
          <a:xfrm>
            <a:off x="434544" y="420795"/>
            <a:ext cx="797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Боты для напоминания: а нужны ли?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24889-3AF0-A2E8-7B01-E29F0CEC0CCD}"/>
              </a:ext>
            </a:extLst>
          </p:cNvPr>
          <p:cNvSpPr txBox="1"/>
          <p:nvPr/>
        </p:nvSpPr>
        <p:spPr>
          <a:xfrm>
            <a:off x="689225" y="1083406"/>
            <a:ext cx="430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Причины «брошенных корзин»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9BFAA-3777-B805-92CD-64DE0A4319A0}"/>
              </a:ext>
            </a:extLst>
          </p:cNvPr>
          <p:cNvSpPr txBox="1"/>
          <p:nvPr/>
        </p:nvSpPr>
        <p:spPr>
          <a:xfrm>
            <a:off x="652887" y="1807507"/>
            <a:ext cx="58982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Слишком высокие дополнительные расходы — 49%</a:t>
            </a:r>
          </a:p>
          <a:p>
            <a:pPr algn="l" fontAlgn="base"/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Обязательная регистрация на сайте — 24%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Слишком долгая доставка — 19%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Сложно \ долго оформлять заказ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18%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доверяю сайту данные кредитной карты — 17%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не вижу общую стоимость заказа — 17%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сайте есть ошибки — 12%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устроили условия возврата товара — 11%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Недостаточно способов оплаты — 7%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6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Кредитная карта было отклонена — 4%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772F50-609E-4103-5F4F-B403750EC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0493" y="2318956"/>
            <a:ext cx="3616963" cy="3616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0BA97F-D453-E4A2-7CC6-8CDFE7A47D84}"/>
              </a:ext>
            </a:extLst>
          </p:cNvPr>
          <p:cNvSpPr txBox="1"/>
          <p:nvPr/>
        </p:nvSpPr>
        <p:spPr>
          <a:xfrm>
            <a:off x="8091840" y="6093168"/>
            <a:ext cx="430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Потенциал роста продаж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39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5">
            <a:extLst>
              <a:ext uri="{FF2B5EF4-FFF2-40B4-BE49-F238E27FC236}">
                <a16:creationId xmlns:a16="http://schemas.microsoft.com/office/drawing/2014/main" id="{E4FB0B61-FA90-3268-3A90-E0B0E28BF005}"/>
              </a:ext>
            </a:extLst>
          </p:cNvPr>
          <p:cNvSpPr/>
          <p:nvPr/>
        </p:nvSpPr>
        <p:spPr>
          <a:xfrm>
            <a:off x="6552934" y="3635376"/>
            <a:ext cx="4484664" cy="12978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5">
            <a:extLst>
              <a:ext uri="{FF2B5EF4-FFF2-40B4-BE49-F238E27FC236}">
                <a16:creationId xmlns:a16="http://schemas.microsoft.com/office/drawing/2014/main" id="{10A7198E-CA8F-3E0A-65C0-8701BC30970B}"/>
              </a:ext>
            </a:extLst>
          </p:cNvPr>
          <p:cNvSpPr/>
          <p:nvPr/>
        </p:nvSpPr>
        <p:spPr>
          <a:xfrm>
            <a:off x="6552934" y="1795347"/>
            <a:ext cx="4484664" cy="12978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B5957691-BFBA-DBDE-47AA-79AB9D9AEA50}"/>
              </a:ext>
            </a:extLst>
          </p:cNvPr>
          <p:cNvSpPr/>
          <p:nvPr/>
        </p:nvSpPr>
        <p:spPr>
          <a:xfrm>
            <a:off x="3853668" y="5276507"/>
            <a:ext cx="4484664" cy="12978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91368-324D-9CAB-7100-B8F95EAD1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23" y="514714"/>
            <a:ext cx="2209533" cy="260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90151-FD31-15B0-9C4A-9C5C4117945D}"/>
              </a:ext>
            </a:extLst>
          </p:cNvPr>
          <p:cNvSpPr txBox="1"/>
          <p:nvPr/>
        </p:nvSpPr>
        <p:spPr>
          <a:xfrm>
            <a:off x="434544" y="420795"/>
            <a:ext cx="797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Боты для напоминания: а нужны ли?</a:t>
            </a:r>
          </a:p>
        </p:txBody>
      </p:sp>
      <p:sp>
        <p:nvSpPr>
          <p:cNvPr id="11" name="Прямоугольник: скругленные углы 5">
            <a:extLst>
              <a:ext uri="{FF2B5EF4-FFF2-40B4-BE49-F238E27FC236}">
                <a16:creationId xmlns:a16="http://schemas.microsoft.com/office/drawing/2014/main" id="{160802D5-059A-A412-B6D4-FF0FA82F6E75}"/>
              </a:ext>
            </a:extLst>
          </p:cNvPr>
          <p:cNvSpPr/>
          <p:nvPr/>
        </p:nvSpPr>
        <p:spPr>
          <a:xfrm>
            <a:off x="958978" y="1813107"/>
            <a:ext cx="4484664" cy="12978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4935F-46DC-6A16-2743-51A5A2B590DB}"/>
              </a:ext>
            </a:extLst>
          </p:cNvPr>
          <p:cNvSpPr txBox="1"/>
          <p:nvPr/>
        </p:nvSpPr>
        <p:spPr>
          <a:xfrm>
            <a:off x="6730010" y="2108366"/>
            <a:ext cx="3224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Сформировать претензию или жалобу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F4F2B-DDD2-5E3D-8AA7-9B32AB4B3BBB}"/>
              </a:ext>
            </a:extLst>
          </p:cNvPr>
          <p:cNvSpPr txBox="1"/>
          <p:nvPr/>
        </p:nvSpPr>
        <p:spPr>
          <a:xfrm>
            <a:off x="659409" y="1102009"/>
            <a:ext cx="430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Чем поможет роботизация?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0F208-C818-5F5B-242F-366F359B82DD}"/>
              </a:ext>
            </a:extLst>
          </p:cNvPr>
          <p:cNvSpPr txBox="1"/>
          <p:nvPr/>
        </p:nvSpPr>
        <p:spPr>
          <a:xfrm>
            <a:off x="1137390" y="2004978"/>
            <a:ext cx="3160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u-RU" sz="16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Связаться с клиентом в случае, если он не оформил заказ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EA0507-2418-B5DB-324E-7DFABE896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5068" y="3665240"/>
            <a:ext cx="1226616" cy="1226616"/>
          </a:xfrm>
          <a:prstGeom prst="rect">
            <a:avLst/>
          </a:prstGeom>
        </p:spPr>
      </p:pic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3DDD6DB7-5B6E-CB3E-4106-205034449F79}"/>
              </a:ext>
            </a:extLst>
          </p:cNvPr>
          <p:cNvSpPr/>
          <p:nvPr/>
        </p:nvSpPr>
        <p:spPr>
          <a:xfrm>
            <a:off x="912526" y="3635376"/>
            <a:ext cx="4484664" cy="12978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52680F-A055-1C11-FC2C-8D07948A1DB8}"/>
              </a:ext>
            </a:extLst>
          </p:cNvPr>
          <p:cNvSpPr txBox="1"/>
          <p:nvPr/>
        </p:nvSpPr>
        <p:spPr>
          <a:xfrm>
            <a:off x="981573" y="3931869"/>
            <a:ext cx="316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u-RU" sz="16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Собрать аналитику причин «брошенной корзины»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D99FB9D-7268-AA7F-C4F4-73C19F2F2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2185" y="5469703"/>
            <a:ext cx="913885" cy="9138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A37671F-DC45-8AE3-B462-23CCB599C7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8139" y="1917798"/>
            <a:ext cx="962996" cy="9629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7D0935-A552-A52B-94B2-1251DABF3A0C}"/>
              </a:ext>
            </a:extLst>
          </p:cNvPr>
          <p:cNvSpPr txBox="1"/>
          <p:nvPr/>
        </p:nvSpPr>
        <p:spPr>
          <a:xfrm>
            <a:off x="6621981" y="3931869"/>
            <a:ext cx="3160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u-RU" sz="16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Проконсультировать или соединить с оператором</a:t>
            </a:r>
            <a:endParaRPr lang="ru-RU" sz="1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341CC29-99B8-9058-73B2-4F244F2C65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1996" y="3813104"/>
            <a:ext cx="983577" cy="9835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16DC08-7C85-5B71-37F7-107781FC6FAA}"/>
              </a:ext>
            </a:extLst>
          </p:cNvPr>
          <p:cNvSpPr txBox="1"/>
          <p:nvPr/>
        </p:nvSpPr>
        <p:spPr>
          <a:xfrm>
            <a:off x="3929416" y="5422099"/>
            <a:ext cx="3048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Простимулировать оформления за счет спецпредложений 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промокодов</a:t>
            </a:r>
            <a:endParaRPr lang="ru-RU" sz="1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33A0367-C942-30E2-C23F-D3E61AA79F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35497" y="1988518"/>
            <a:ext cx="970937" cy="9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7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7" y="-241971"/>
            <a:ext cx="6096133" cy="2102904"/>
          </a:xfrm>
          <a:prstGeom prst="rect">
            <a:avLst/>
          </a:prstGeom>
        </p:spPr>
      </p:pic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96" y="316037"/>
            <a:ext cx="2927427" cy="606043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70740D75-C38C-465B-8C8F-CB99A9D21A87}"/>
              </a:ext>
            </a:extLst>
          </p:cNvPr>
          <p:cNvSpPr txBox="1">
            <a:spLocks/>
          </p:cNvSpPr>
          <p:nvPr/>
        </p:nvSpPr>
        <p:spPr>
          <a:xfrm>
            <a:off x="67962" y="3031463"/>
            <a:ext cx="8588375" cy="25679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2pPr>
            <a:lvl3pPr marL="1200150" marR="0" indent="-2857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3pPr>
            <a:lvl4pPr marL="1697990" marR="0" indent="-32639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4pPr>
            <a:lvl5pPr marL="2155190" marR="0" indent="-32639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7pPr>
            <a:lvl8pPr marL="3453765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8pPr>
            <a:lvl9pPr marL="3910965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Geometria Bold"/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56A13557-CD2C-8262-7049-209853B3457F}"/>
              </a:ext>
            </a:extLst>
          </p:cNvPr>
          <p:cNvSpPr txBox="1">
            <a:spLocks/>
          </p:cNvSpPr>
          <p:nvPr/>
        </p:nvSpPr>
        <p:spPr>
          <a:xfrm>
            <a:off x="892096" y="1082630"/>
            <a:ext cx="8842453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Сбор обратной связи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56328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9547EAC-050D-DA05-6D30-94AC9A28C3D5}"/>
              </a:ext>
            </a:extLst>
          </p:cNvPr>
          <p:cNvSpPr/>
          <p:nvPr/>
        </p:nvSpPr>
        <p:spPr>
          <a:xfrm>
            <a:off x="-298467" y="1544771"/>
            <a:ext cx="10901154" cy="48924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Не раздражать клиентов настойчивостью, если они не хотят или не могут поучаствовать в опросе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Зафиксировать любую обратную связь, а особенно - негативную обратную связь и передать ответственным за бизнес-процесс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91368-324D-9CAB-7100-B8F95EAD1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23" y="514714"/>
            <a:ext cx="2209533" cy="260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455C9-BA70-5C77-8251-F4284F8BD3BB}"/>
              </a:ext>
            </a:extLst>
          </p:cNvPr>
          <p:cNvSpPr txBox="1"/>
          <p:nvPr/>
        </p:nvSpPr>
        <p:spPr>
          <a:xfrm>
            <a:off x="434544" y="420795"/>
            <a:ext cx="797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задачи помогут решить боты для исходящих звонков на этапе сбора обратной связи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BAE1F-326C-D6D4-8EA3-C886FBE8C886}"/>
              </a:ext>
            </a:extLst>
          </p:cNvPr>
          <p:cNvSpPr txBox="1"/>
          <p:nvPr/>
        </p:nvSpPr>
        <p:spPr>
          <a:xfrm>
            <a:off x="511789" y="1662912"/>
            <a:ext cx="2657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NPS-</a:t>
            </a: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опросы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32468-27C9-DCDA-0A67-10CA8C027CF3}"/>
              </a:ext>
            </a:extLst>
          </p:cNvPr>
          <p:cNvSpPr txBox="1"/>
          <p:nvPr/>
        </p:nvSpPr>
        <p:spPr>
          <a:xfrm>
            <a:off x="6537090" y="2592983"/>
            <a:ext cx="3605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Обеспечить звонок в течение определенного срока после контакта с компанией и определенной выборке клиентов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34E89-D0FA-3991-BCD3-543CCFB25DEB}"/>
              </a:ext>
            </a:extLst>
          </p:cNvPr>
          <p:cNvSpPr txBox="1"/>
          <p:nvPr/>
        </p:nvSpPr>
        <p:spPr>
          <a:xfrm>
            <a:off x="511789" y="2327579"/>
            <a:ext cx="250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Задачи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31309-B0A0-6BF8-5B72-49012C0F0610}"/>
              </a:ext>
            </a:extLst>
          </p:cNvPr>
          <p:cNvSpPr txBox="1"/>
          <p:nvPr/>
        </p:nvSpPr>
        <p:spPr>
          <a:xfrm>
            <a:off x="6537090" y="4786786"/>
            <a:ext cx="34632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Не раздражать клиентов настойчивостью, если они не хотят или не могут поучаствовать в опросе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F1A18-6941-0EBB-CE29-26F2A2AF89F7}"/>
              </a:ext>
            </a:extLst>
          </p:cNvPr>
          <p:cNvSpPr txBox="1"/>
          <p:nvPr/>
        </p:nvSpPr>
        <p:spPr>
          <a:xfrm>
            <a:off x="531562" y="3091183"/>
            <a:ext cx="2657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Снизить стоимость </a:t>
            </a:r>
            <a:r>
              <a:rPr lang="ru-RU" sz="1400">
                <a:latin typeface="Verdana" panose="020B0604030504040204" pitchFamily="34" charset="0"/>
                <a:ea typeface="Verdana" panose="020B0604030504040204" pitchFamily="34" charset="0"/>
              </a:rPr>
              <a:t>сбора каждой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оценки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30DAE4-E81F-4424-6440-281188A9F75C}"/>
              </a:ext>
            </a:extLst>
          </p:cNvPr>
          <p:cNvSpPr txBox="1"/>
          <p:nvPr/>
        </p:nvSpPr>
        <p:spPr>
          <a:xfrm>
            <a:off x="552337" y="4733423"/>
            <a:ext cx="2971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Собрать валидные оценки и ценную обратную связь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691167-4EAD-6D5C-15CA-69DDCE9D3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7230" y="2739958"/>
            <a:ext cx="2971640" cy="29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8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2;p2">
            <a:extLst>
              <a:ext uri="{FF2B5EF4-FFF2-40B4-BE49-F238E27FC236}">
                <a16:creationId xmlns:a16="http://schemas.microsoft.com/office/drawing/2014/main" id="{17D190D6-9454-3FAF-C6CF-E9B31FB75074}"/>
              </a:ext>
            </a:extLst>
          </p:cNvPr>
          <p:cNvSpPr txBox="1">
            <a:spLocks/>
          </p:cNvSpPr>
          <p:nvPr/>
        </p:nvSpPr>
        <p:spPr>
          <a:xfrm>
            <a:off x="395459" y="78837"/>
            <a:ext cx="10408008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NPS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-бот решал эти задачи для ритейлер из топ-10 по России: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74B6F8-35F8-9A96-5BAA-24848B6D8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6409" y="1755267"/>
            <a:ext cx="994500" cy="994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2B60DE-C819-9D30-FD65-5459F1E14D83}"/>
              </a:ext>
            </a:extLst>
          </p:cNvPr>
          <p:cNvSpPr txBox="1"/>
          <p:nvPr/>
        </p:nvSpPr>
        <p:spPr>
          <a:xfrm>
            <a:off x="6029881" y="2930713"/>
            <a:ext cx="5062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Задает уточняющие вопросы при ответах «Обязательно буду рекомендовать» и «Ни за что не буду рекомендовать». При отсутствии баллов не засчитывает опрос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390F233-0092-54A4-58C1-A4CDBD27D2A8}"/>
              </a:ext>
            </a:extLst>
          </p:cNvPr>
          <p:cNvSpPr txBox="1">
            <a:spLocks/>
          </p:cNvSpPr>
          <p:nvPr/>
        </p:nvSpPr>
        <p:spPr>
          <a:xfrm>
            <a:off x="6969962" y="1957943"/>
            <a:ext cx="2858290" cy="117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Бот старается получить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оценку в баллах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878E1C-EC9E-8265-C01A-AEA9386FBE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3681" y="1729237"/>
            <a:ext cx="1039869" cy="1039869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918BDC99-81F6-C4A2-4110-ED171C2191FA}"/>
              </a:ext>
            </a:extLst>
          </p:cNvPr>
          <p:cNvSpPr txBox="1">
            <a:spLocks/>
          </p:cNvSpPr>
          <p:nvPr/>
        </p:nvSpPr>
        <p:spPr>
          <a:xfrm>
            <a:off x="1620087" y="1906855"/>
            <a:ext cx="2406161" cy="117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Бот у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беждается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что оценка дана по 10-балльной шкале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263DF0-026E-38DC-EA25-1CCDCF38AD44}"/>
              </a:ext>
            </a:extLst>
          </p:cNvPr>
          <p:cNvSpPr txBox="1"/>
          <p:nvPr/>
        </p:nvSpPr>
        <p:spPr>
          <a:xfrm>
            <a:off x="386451" y="2961755"/>
            <a:ext cx="3501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При оценке в 5 баллов задает уточняющий вопрос про шкалу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" name="Ситилиник оценка по 10 балльной шкале">
            <a:hlinkClick r:id="" action="ppaction://media"/>
            <a:extLst>
              <a:ext uri="{FF2B5EF4-FFF2-40B4-BE49-F238E27FC236}">
                <a16:creationId xmlns:a16="http://schemas.microsoft.com/office/drawing/2014/main" id="{5B239758-5594-6A86-318D-1220D6D08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50575" y="3031921"/>
            <a:ext cx="406400" cy="406400"/>
          </a:xfrm>
          <a:prstGeom prst="rect">
            <a:avLst/>
          </a:prstGeom>
        </p:spPr>
      </p:pic>
      <p:pic>
        <p:nvPicPr>
          <p:cNvPr id="17" name="Citilink NPS mark">
            <a:hlinkClick r:id="" action="ppaction://media"/>
            <a:extLst>
              <a:ext uri="{FF2B5EF4-FFF2-40B4-BE49-F238E27FC236}">
                <a16:creationId xmlns:a16="http://schemas.microsoft.com/office/drawing/2014/main" id="{8A6783D7-7709-5E46-4846-F3202EF631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365.809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72155" y="3080614"/>
            <a:ext cx="406400" cy="406400"/>
          </a:xfrm>
          <a:prstGeom prst="rect">
            <a:avLst/>
          </a:prstGeom>
        </p:spPr>
      </p:pic>
      <p:sp>
        <p:nvSpPr>
          <p:cNvPr id="16" name="Google Shape;182;p2">
            <a:extLst>
              <a:ext uri="{FF2B5EF4-FFF2-40B4-BE49-F238E27FC236}">
                <a16:creationId xmlns:a16="http://schemas.microsoft.com/office/drawing/2014/main" id="{10FFAABE-C535-AE78-131A-B297FD17C73B}"/>
              </a:ext>
            </a:extLst>
          </p:cNvPr>
          <p:cNvSpPr txBox="1">
            <a:spLocks/>
          </p:cNvSpPr>
          <p:nvPr/>
        </p:nvSpPr>
        <p:spPr>
          <a:xfrm>
            <a:off x="395459" y="525796"/>
            <a:ext cx="7767234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сбор валидных оценок и ценной обратной связи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9DF49C2-12C1-ADC9-BF49-5906F931C7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4349" y="4213720"/>
            <a:ext cx="898531" cy="8985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8A0017-C8B0-187F-21BB-1E9E8D3C0E7B}"/>
              </a:ext>
            </a:extLst>
          </p:cNvPr>
          <p:cNvSpPr txBox="1"/>
          <p:nvPr/>
        </p:nvSpPr>
        <p:spPr>
          <a:xfrm>
            <a:off x="395459" y="5433183"/>
            <a:ext cx="3501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Бот п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росит дать подробный комментарий к оценке, если балл не максимальный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0DF16250-251A-CEA3-D649-BC7C033FE517}"/>
              </a:ext>
            </a:extLst>
          </p:cNvPr>
          <p:cNvSpPr txBox="1">
            <a:spLocks/>
          </p:cNvSpPr>
          <p:nvPr/>
        </p:nvSpPr>
        <p:spPr>
          <a:xfrm>
            <a:off x="1620087" y="4318831"/>
            <a:ext cx="2797488" cy="117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Собирает расширенные комментарии при оценке ниже 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38841A-ED65-77A3-6A45-C3348A37ED8C}"/>
              </a:ext>
            </a:extLst>
          </p:cNvPr>
          <p:cNvSpPr txBox="1"/>
          <p:nvPr/>
        </p:nvSpPr>
        <p:spPr>
          <a:xfrm>
            <a:off x="6029881" y="5433183"/>
            <a:ext cx="4517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Формирует письмо с расшифровкой комментария клиента и отправляет его на почту заказчика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1FDEE567-D229-E1DE-18CE-4A24C39DE4AD}"/>
              </a:ext>
            </a:extLst>
          </p:cNvPr>
          <p:cNvSpPr txBox="1">
            <a:spLocks/>
          </p:cNvSpPr>
          <p:nvPr/>
        </p:nvSpPr>
        <p:spPr>
          <a:xfrm>
            <a:off x="6969962" y="4489955"/>
            <a:ext cx="2858290" cy="117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Не игнорирует претензии и жалобы на заказ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904BF81-27F3-F2B3-E74C-DC53C73CB4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29881" y="4252294"/>
            <a:ext cx="830996" cy="830996"/>
          </a:xfrm>
          <a:prstGeom prst="rect">
            <a:avLst/>
          </a:prstGeom>
        </p:spPr>
      </p:pic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1C4F677-35BA-B727-C77B-CF8486CB4371}"/>
              </a:ext>
            </a:extLst>
          </p:cNvPr>
          <p:cNvCxnSpPr>
            <a:cxnSpLocks/>
          </p:cNvCxnSpPr>
          <p:nvPr/>
        </p:nvCxnSpPr>
        <p:spPr>
          <a:xfrm>
            <a:off x="6257925" y="4978401"/>
            <a:ext cx="365125" cy="0"/>
          </a:xfrm>
          <a:prstGeom prst="line">
            <a:avLst/>
          </a:prstGeom>
          <a:ln w="38100">
            <a:solidFill>
              <a:srgbClr val="FC6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F122B43-9B61-40FD-A7AB-9D83216F458C}"/>
              </a:ext>
            </a:extLst>
          </p:cNvPr>
          <p:cNvSpPr txBox="1"/>
          <p:nvPr/>
        </p:nvSpPr>
        <p:spPr>
          <a:xfrm>
            <a:off x="404099" y="2383273"/>
            <a:ext cx="234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Подтверждение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заказа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86E0B-2122-4CFC-AFC4-C85077009E14}"/>
              </a:ext>
            </a:extLst>
          </p:cNvPr>
          <p:cNvSpPr txBox="1"/>
          <p:nvPr/>
        </p:nvSpPr>
        <p:spPr>
          <a:xfrm>
            <a:off x="415601" y="453479"/>
            <a:ext cx="7874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виды исходящих звонков совершают компании на протяжении всего пути клиента?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47E1B8-0F2D-45E0-B0DE-A7A0DAF95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23" y="514714"/>
            <a:ext cx="2209533" cy="260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14468C-3F6F-9231-E566-BBCF92C63133}"/>
              </a:ext>
            </a:extLst>
          </p:cNvPr>
          <p:cNvSpPr txBox="1"/>
          <p:nvPr/>
        </p:nvSpPr>
        <p:spPr>
          <a:xfrm>
            <a:off x="415601" y="3359224"/>
            <a:ext cx="1877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Подтверждение заказа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Обработка проблемных заказов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6C611-B262-8F70-F999-DDBE0C998F38}"/>
              </a:ext>
            </a:extLst>
          </p:cNvPr>
          <p:cNvSpPr txBox="1"/>
          <p:nvPr/>
        </p:nvSpPr>
        <p:spPr>
          <a:xfrm>
            <a:off x="2704314" y="2380561"/>
            <a:ext cx="1910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Доставка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товаров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DF75F6-2092-6343-A1CE-384866255324}"/>
              </a:ext>
            </a:extLst>
          </p:cNvPr>
          <p:cNvSpPr txBox="1"/>
          <p:nvPr/>
        </p:nvSpPr>
        <p:spPr>
          <a:xfrm>
            <a:off x="2717909" y="3358467"/>
            <a:ext cx="1637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Согласование доставки и напоминание о ней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Оповещения в случае задержки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608ECF-564F-02AC-2D38-392D873FD851}"/>
              </a:ext>
            </a:extLst>
          </p:cNvPr>
          <p:cNvSpPr txBox="1"/>
          <p:nvPr/>
        </p:nvSpPr>
        <p:spPr>
          <a:xfrm>
            <a:off x="5053273" y="2362882"/>
            <a:ext cx="1910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Напоминания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DCDE11-24DE-2CAF-6686-37CA0AF0E773}"/>
              </a:ext>
            </a:extLst>
          </p:cNvPr>
          <p:cNvSpPr txBox="1"/>
          <p:nvPr/>
        </p:nvSpPr>
        <p:spPr>
          <a:xfrm>
            <a:off x="5077514" y="3358467"/>
            <a:ext cx="17785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«Забытые корзины»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Напоминания забрать товар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C1686B-84D0-D8C2-3525-CCE0BB0770E3}"/>
              </a:ext>
            </a:extLst>
          </p:cNvPr>
          <p:cNvSpPr txBox="1"/>
          <p:nvPr/>
        </p:nvSpPr>
        <p:spPr>
          <a:xfrm>
            <a:off x="7236217" y="2365647"/>
            <a:ext cx="1999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бор обратной связи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F3DF44-B171-30F2-422A-72C0A9E51AD6}"/>
              </a:ext>
            </a:extLst>
          </p:cNvPr>
          <p:cNvSpPr txBox="1"/>
          <p:nvPr/>
        </p:nvSpPr>
        <p:spPr>
          <a:xfrm>
            <a:off x="7267084" y="3358467"/>
            <a:ext cx="21875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NPS-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опросы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CSI-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опросы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5F7EC9-9D24-58B2-D5F8-C48B4D9805F7}"/>
              </a:ext>
            </a:extLst>
          </p:cNvPr>
          <p:cNvSpPr txBox="1"/>
          <p:nvPr/>
        </p:nvSpPr>
        <p:spPr>
          <a:xfrm>
            <a:off x="9631393" y="2380562"/>
            <a:ext cx="1770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Реактивация и </a:t>
            </a:r>
            <a:r>
              <a:rPr lang="ru-RU" sz="1600" b="1" dirty="0" err="1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апсейл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C2993C-AEC1-D779-0B88-565E431B7AB4}"/>
              </a:ext>
            </a:extLst>
          </p:cNvPr>
          <p:cNvSpPr txBox="1"/>
          <p:nvPr/>
        </p:nvSpPr>
        <p:spPr>
          <a:xfrm>
            <a:off x="9631394" y="3371769"/>
            <a:ext cx="2125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Информирование о спецпредложениях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Телемаркетинг с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допродажей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продуктов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06322-B668-ED38-2E8B-C4DCDEBF5F64}"/>
              </a:ext>
            </a:extLst>
          </p:cNvPr>
          <p:cNvSpPr txBox="1"/>
          <p:nvPr/>
        </p:nvSpPr>
        <p:spPr>
          <a:xfrm>
            <a:off x="404101" y="1640829"/>
            <a:ext cx="139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C74A20-59D4-5944-818F-0454D25F1E12}"/>
              </a:ext>
            </a:extLst>
          </p:cNvPr>
          <p:cNvSpPr txBox="1"/>
          <p:nvPr/>
        </p:nvSpPr>
        <p:spPr>
          <a:xfrm>
            <a:off x="2656736" y="1660059"/>
            <a:ext cx="139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DF0CD5-3C34-0B24-2E08-9ED4A9E52A13}"/>
              </a:ext>
            </a:extLst>
          </p:cNvPr>
          <p:cNvSpPr txBox="1"/>
          <p:nvPr/>
        </p:nvSpPr>
        <p:spPr>
          <a:xfrm>
            <a:off x="5001752" y="1650121"/>
            <a:ext cx="139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1F22A-3DC4-CC5E-7DCA-6F79B0E29FD3}"/>
              </a:ext>
            </a:extLst>
          </p:cNvPr>
          <p:cNvSpPr txBox="1"/>
          <p:nvPr/>
        </p:nvSpPr>
        <p:spPr>
          <a:xfrm>
            <a:off x="7236217" y="1650243"/>
            <a:ext cx="139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2F2066-A79D-C6C7-386F-8E4BF61A682C}"/>
              </a:ext>
            </a:extLst>
          </p:cNvPr>
          <p:cNvSpPr txBox="1"/>
          <p:nvPr/>
        </p:nvSpPr>
        <p:spPr>
          <a:xfrm>
            <a:off x="9631394" y="1650121"/>
            <a:ext cx="139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9880501-0169-F6FA-0779-5B7BDD167802}"/>
              </a:ext>
            </a:extLst>
          </p:cNvPr>
          <p:cNvCxnSpPr>
            <a:cxnSpLocks/>
          </p:cNvCxnSpPr>
          <p:nvPr/>
        </p:nvCxnSpPr>
        <p:spPr>
          <a:xfrm>
            <a:off x="0" y="3137457"/>
            <a:ext cx="12192000" cy="0"/>
          </a:xfrm>
          <a:prstGeom prst="line">
            <a:avLst/>
          </a:prstGeom>
          <a:ln w="28575">
            <a:solidFill>
              <a:srgbClr val="FC6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86CB13-FE1D-30C1-CA8B-3D2565C7601A}"/>
              </a:ext>
            </a:extLst>
          </p:cNvPr>
          <p:cNvCxnSpPr>
            <a:cxnSpLocks/>
          </p:cNvCxnSpPr>
          <p:nvPr/>
        </p:nvCxnSpPr>
        <p:spPr>
          <a:xfrm>
            <a:off x="298331" y="3137457"/>
            <a:ext cx="0" cy="2095572"/>
          </a:xfrm>
          <a:prstGeom prst="line">
            <a:avLst/>
          </a:prstGeom>
          <a:ln w="28575">
            <a:solidFill>
              <a:srgbClr val="FC6C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C5401B0-07C4-03FD-172D-0A4D3A0B9AE1}"/>
              </a:ext>
            </a:extLst>
          </p:cNvPr>
          <p:cNvCxnSpPr>
            <a:cxnSpLocks/>
          </p:cNvCxnSpPr>
          <p:nvPr/>
        </p:nvCxnSpPr>
        <p:spPr>
          <a:xfrm>
            <a:off x="2547887" y="3127721"/>
            <a:ext cx="0" cy="2095572"/>
          </a:xfrm>
          <a:prstGeom prst="line">
            <a:avLst/>
          </a:prstGeom>
          <a:ln w="28575">
            <a:solidFill>
              <a:srgbClr val="FC6C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EBB6CE8-7C47-DEC4-255F-4FD35EBB078D}"/>
              </a:ext>
            </a:extLst>
          </p:cNvPr>
          <p:cNvCxnSpPr>
            <a:cxnSpLocks/>
          </p:cNvCxnSpPr>
          <p:nvPr/>
        </p:nvCxnSpPr>
        <p:spPr>
          <a:xfrm>
            <a:off x="4941330" y="3127721"/>
            <a:ext cx="0" cy="2095572"/>
          </a:xfrm>
          <a:prstGeom prst="line">
            <a:avLst/>
          </a:prstGeom>
          <a:ln w="28575">
            <a:solidFill>
              <a:srgbClr val="FC6C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185D29B-7FD7-2D0D-EB0F-7BF990B71B78}"/>
              </a:ext>
            </a:extLst>
          </p:cNvPr>
          <p:cNvCxnSpPr>
            <a:cxnSpLocks/>
          </p:cNvCxnSpPr>
          <p:nvPr/>
        </p:nvCxnSpPr>
        <p:spPr>
          <a:xfrm>
            <a:off x="7101434" y="3157609"/>
            <a:ext cx="0" cy="2095572"/>
          </a:xfrm>
          <a:prstGeom prst="line">
            <a:avLst/>
          </a:prstGeom>
          <a:ln w="28575">
            <a:solidFill>
              <a:srgbClr val="FC6C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D0B9992-9365-3FD2-7930-2E0B06A0AFA8}"/>
              </a:ext>
            </a:extLst>
          </p:cNvPr>
          <p:cNvCxnSpPr>
            <a:cxnSpLocks/>
          </p:cNvCxnSpPr>
          <p:nvPr/>
        </p:nvCxnSpPr>
        <p:spPr>
          <a:xfrm>
            <a:off x="9433424" y="3137457"/>
            <a:ext cx="0" cy="2095572"/>
          </a:xfrm>
          <a:prstGeom prst="line">
            <a:avLst/>
          </a:prstGeom>
          <a:ln w="28575">
            <a:solidFill>
              <a:srgbClr val="FC6C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3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7" y="-241971"/>
            <a:ext cx="6096133" cy="2102904"/>
          </a:xfrm>
          <a:prstGeom prst="rect">
            <a:avLst/>
          </a:prstGeom>
        </p:spPr>
      </p:pic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96" y="316037"/>
            <a:ext cx="2927427" cy="606043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70740D75-C38C-465B-8C8F-CB99A9D21A87}"/>
              </a:ext>
            </a:extLst>
          </p:cNvPr>
          <p:cNvSpPr txBox="1">
            <a:spLocks/>
          </p:cNvSpPr>
          <p:nvPr/>
        </p:nvSpPr>
        <p:spPr>
          <a:xfrm>
            <a:off x="67962" y="3031463"/>
            <a:ext cx="8588375" cy="25679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2pPr>
            <a:lvl3pPr marL="1200150" marR="0" indent="-2857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3pPr>
            <a:lvl4pPr marL="1697990" marR="0" indent="-32639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4pPr>
            <a:lvl5pPr marL="2155190" marR="0" indent="-32639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7pPr>
            <a:lvl8pPr marL="3453765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8pPr>
            <a:lvl9pPr marL="3910965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Geometria Bold"/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56A13557-CD2C-8262-7049-209853B3457F}"/>
              </a:ext>
            </a:extLst>
          </p:cNvPr>
          <p:cNvSpPr txBox="1">
            <a:spLocks/>
          </p:cNvSpPr>
          <p:nvPr/>
        </p:nvSpPr>
        <p:spPr>
          <a:xfrm>
            <a:off x="892096" y="1082630"/>
            <a:ext cx="8842453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Реактивация и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апсейл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74729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65B94D9-5D73-CE40-A5A8-6776488E9680}"/>
              </a:ext>
            </a:extLst>
          </p:cNvPr>
          <p:cNvSpPr/>
          <p:nvPr/>
        </p:nvSpPr>
        <p:spPr>
          <a:xfrm>
            <a:off x="-430039" y="1388533"/>
            <a:ext cx="6061404" cy="40132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91368-324D-9CAB-7100-B8F95EAD1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23" y="514714"/>
            <a:ext cx="2209533" cy="260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455C9-BA70-5C77-8251-F4284F8BD3BB}"/>
              </a:ext>
            </a:extLst>
          </p:cNvPr>
          <p:cNvSpPr txBox="1"/>
          <p:nvPr/>
        </p:nvSpPr>
        <p:spPr>
          <a:xfrm>
            <a:off x="434544" y="420795"/>
            <a:ext cx="797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задачи помогут решить боты для исходящих звонков на этапе реактивации и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апсейла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BAE1F-326C-D6D4-8EA3-C886FBE8C886}"/>
              </a:ext>
            </a:extLst>
          </p:cNvPr>
          <p:cNvSpPr txBox="1"/>
          <p:nvPr/>
        </p:nvSpPr>
        <p:spPr>
          <a:xfrm>
            <a:off x="434544" y="1857091"/>
            <a:ext cx="4458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Информирование о спецпредложениях и </a:t>
            </a:r>
            <a:r>
              <a:rPr lang="ru-RU" sz="1600" b="1" dirty="0" err="1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допродажа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32468-27C9-DCDA-0A67-10CA8C027CF3}"/>
              </a:ext>
            </a:extLst>
          </p:cNvPr>
          <p:cNvSpPr txBox="1"/>
          <p:nvPr/>
        </p:nvSpPr>
        <p:spPr>
          <a:xfrm>
            <a:off x="434544" y="3121919"/>
            <a:ext cx="4316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Отработать возражения клиента в диалоге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Повысить долю клиентов, дослушивающих предложение до конца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Снизить стоимость контакта, сохранив конверсию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34E89-D0FA-3991-BCD3-543CCFB25DEB}"/>
              </a:ext>
            </a:extLst>
          </p:cNvPr>
          <p:cNvSpPr txBox="1"/>
          <p:nvPr/>
        </p:nvSpPr>
        <p:spPr>
          <a:xfrm>
            <a:off x="434544" y="2635936"/>
            <a:ext cx="250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Задача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44F4A8-FB8E-D2C6-71EB-237B267BA177}"/>
              </a:ext>
            </a:extLst>
          </p:cNvPr>
          <p:cNvSpPr txBox="1"/>
          <p:nvPr/>
        </p:nvSpPr>
        <p:spPr>
          <a:xfrm>
            <a:off x="6096000" y="1405924"/>
            <a:ext cx="4627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Решение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3B1D9-9DB2-2392-E39A-9AF6D701B272}"/>
              </a:ext>
            </a:extLst>
          </p:cNvPr>
          <p:cNvSpPr txBox="1"/>
          <p:nvPr/>
        </p:nvSpPr>
        <p:spPr>
          <a:xfrm>
            <a:off x="5877399" y="1857091"/>
            <a:ext cx="53752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Бот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быстро и без задержек понимает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реплики собеседника и реагирует на них, это особенно важно для возражений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Интеллектуальная отработка перебивания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 бот понимает, в каких случаях клиент пытается его перебить, а в каких - реакция не требуется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Бот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распознает молчание и тишину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со стороны клиента и умеет отличать естественные паузы в речи от тишины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Робот не выдает себя при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работе с динамическими переменными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так как мы озвучиваем их синтезом, обученным на голосе диктора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991690C-5E27-3FD2-2EF3-0CDD0F8041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3892" y="5383286"/>
            <a:ext cx="616987" cy="6169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AD4CB2-3CA9-A09B-9901-6B84513AE3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5940" y="5401775"/>
            <a:ext cx="616987" cy="6169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CA136C-7179-68B7-4B6C-D9ADA576ABAF}"/>
              </a:ext>
            </a:extLst>
          </p:cNvPr>
          <p:cNvSpPr txBox="1"/>
          <p:nvPr/>
        </p:nvSpPr>
        <p:spPr>
          <a:xfrm>
            <a:off x="7518311" y="6042776"/>
            <a:ext cx="1556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C671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Фамилии, имена и отчества</a:t>
            </a:r>
          </a:p>
        </p:txBody>
      </p:sp>
      <p:pic>
        <p:nvPicPr>
          <p:cNvPr id="19" name="Ильдар Фатахович">
            <a:hlinkClick r:id="" action="ppaction://media"/>
            <a:extLst>
              <a:ext uri="{FF2B5EF4-FFF2-40B4-BE49-F238E27FC236}">
                <a16:creationId xmlns:a16="http://schemas.microsoft.com/office/drawing/2014/main" id="{C129FE48-711D-C72D-55CF-97EB429356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61.986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78567" y="6392298"/>
            <a:ext cx="369356" cy="369356"/>
          </a:xfrm>
          <a:prstGeom prst="rect">
            <a:avLst/>
          </a:prstGeom>
        </p:spPr>
      </p:pic>
      <p:pic>
        <p:nvPicPr>
          <p:cNvPr id="20" name="Артемий Анатольевич">
            <a:hlinkClick r:id="" action="ppaction://media"/>
            <a:extLst>
              <a:ext uri="{FF2B5EF4-FFF2-40B4-BE49-F238E27FC236}">
                <a16:creationId xmlns:a16="http://schemas.microsoft.com/office/drawing/2014/main" id="{914CCB8A-65E4-5B05-DBD5-6474E8B5D2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521.743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15535" y="6376885"/>
            <a:ext cx="369356" cy="3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20">
            <a:extLst>
              <a:ext uri="{FF2B5EF4-FFF2-40B4-BE49-F238E27FC236}">
                <a16:creationId xmlns:a16="http://schemas.microsoft.com/office/drawing/2014/main" id="{106E132B-07F1-F86D-F50A-91D1BA0D34CC}"/>
              </a:ext>
            </a:extLst>
          </p:cNvPr>
          <p:cNvSpPr/>
          <p:nvPr/>
        </p:nvSpPr>
        <p:spPr>
          <a:xfrm>
            <a:off x="6543720" y="1965165"/>
            <a:ext cx="5091289" cy="35021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20">
            <a:extLst>
              <a:ext uri="{FF2B5EF4-FFF2-40B4-BE49-F238E27FC236}">
                <a16:creationId xmlns:a16="http://schemas.microsoft.com/office/drawing/2014/main" id="{628D0435-0155-63C5-093B-F0AF99AF135B}"/>
              </a:ext>
            </a:extLst>
          </p:cNvPr>
          <p:cNvSpPr/>
          <p:nvPr/>
        </p:nvSpPr>
        <p:spPr>
          <a:xfrm>
            <a:off x="585611" y="1965165"/>
            <a:ext cx="5091289" cy="35021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91368-324D-9CAB-7100-B8F95EAD1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23" y="514714"/>
            <a:ext cx="2209533" cy="260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455C9-BA70-5C77-8251-F4284F8BD3BB}"/>
              </a:ext>
            </a:extLst>
          </p:cNvPr>
          <p:cNvSpPr txBox="1"/>
          <p:nvPr/>
        </p:nvSpPr>
        <p:spPr>
          <a:xfrm>
            <a:off x="434544" y="420795"/>
            <a:ext cx="797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профиты могут быть от роботизации на этапе реактивации и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апсейла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925989-EC4E-3E89-4E96-4D8F7BC323D4}"/>
              </a:ext>
            </a:extLst>
          </p:cNvPr>
          <p:cNvSpPr txBox="1"/>
          <p:nvPr/>
        </p:nvSpPr>
        <p:spPr>
          <a:xfrm>
            <a:off x="1044169" y="2279954"/>
            <a:ext cx="4174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Увеличение среднего чека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A287E5-1B4C-C633-5609-89B99136CDEB}"/>
              </a:ext>
            </a:extLst>
          </p:cNvPr>
          <p:cNvSpPr txBox="1"/>
          <p:nvPr/>
        </p:nvSpPr>
        <p:spPr>
          <a:xfrm>
            <a:off x="841235" y="3181155"/>
            <a:ext cx="3283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rgbClr val="2B2B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Предложение</a:t>
            </a:r>
            <a:r>
              <a:rPr lang="ru-RU" sz="1600" b="0" i="0" dirty="0">
                <a:solidFill>
                  <a:srgbClr val="2B2B2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сопутствующих товаров позволяет увеличить средний чек на 10-30% и повысить лояльность клиентов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45F892-12AC-FD71-6B8D-3749D9DC3177}"/>
              </a:ext>
            </a:extLst>
          </p:cNvPr>
          <p:cNvSpPr txBox="1"/>
          <p:nvPr/>
        </p:nvSpPr>
        <p:spPr>
          <a:xfrm>
            <a:off x="6998170" y="3488931"/>
            <a:ext cx="2549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47% российских интернет-покупателей всегда ищут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промокод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перед покупкой товара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59DB91-EC89-FBEF-A209-97B0437129A4}"/>
              </a:ext>
            </a:extLst>
          </p:cNvPr>
          <p:cNvSpPr txBox="1"/>
          <p:nvPr/>
        </p:nvSpPr>
        <p:spPr>
          <a:xfrm>
            <a:off x="6998169" y="2279954"/>
            <a:ext cx="3352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Увеличение процента </a:t>
            </a:r>
            <a:r>
              <a:rPr lang="ru-RU" b="1" dirty="0" err="1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возращаемости</a:t>
            </a:r>
            <a:r>
              <a:rPr lang="ru-RU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клиентов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1C740A-9022-93AC-308A-22D90263B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4762" y="3183254"/>
            <a:ext cx="1265968" cy="12659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F68DCC-C2AF-E7EB-7136-BFF4A177B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97866" y="3360702"/>
            <a:ext cx="1210563" cy="12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49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47C8B179-0498-4E71-9645-EDDBD238F738}"/>
              </a:ext>
            </a:extLst>
          </p:cNvPr>
          <p:cNvSpPr/>
          <p:nvPr/>
        </p:nvSpPr>
        <p:spPr>
          <a:xfrm>
            <a:off x="-5083319" y="-1071000"/>
            <a:ext cx="9000000" cy="9000000"/>
          </a:xfrm>
          <a:prstGeom prst="ellipse">
            <a:avLst/>
          </a:prstGeom>
          <a:solidFill>
            <a:schemeClr val="bg1">
              <a:alpha val="75000"/>
            </a:schemeClr>
          </a:solidFill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161941C-0F03-4220-A074-2EB3AF13DA94}"/>
              </a:ext>
            </a:extLst>
          </p:cNvPr>
          <p:cNvSpPr/>
          <p:nvPr/>
        </p:nvSpPr>
        <p:spPr>
          <a:xfrm>
            <a:off x="4734222" y="5989588"/>
            <a:ext cx="4680000" cy="4680000"/>
          </a:xfrm>
          <a:prstGeom prst="ellipse">
            <a:avLst/>
          </a:prstGeom>
          <a:noFill/>
          <a:ln w="38100">
            <a:solidFill>
              <a:srgbClr val="F26828">
                <a:alpha val="56000"/>
              </a:srgbClr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E633AC9-2BD0-43D0-B2B4-030B09516901}"/>
              </a:ext>
            </a:extLst>
          </p:cNvPr>
          <p:cNvSpPr/>
          <p:nvPr/>
        </p:nvSpPr>
        <p:spPr>
          <a:xfrm>
            <a:off x="727294" y="759616"/>
            <a:ext cx="540000" cy="540000"/>
          </a:xfrm>
          <a:prstGeom prst="ellipse">
            <a:avLst/>
          </a:prstGeom>
          <a:solidFill>
            <a:srgbClr val="F26828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952C8A0-04B3-DA32-CD8C-F5C32F3CE23D}"/>
              </a:ext>
            </a:extLst>
          </p:cNvPr>
          <p:cNvSpPr/>
          <p:nvPr/>
        </p:nvSpPr>
        <p:spPr>
          <a:xfrm>
            <a:off x="8275320" y="1737757"/>
            <a:ext cx="4852951" cy="46305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B5149-BFDF-AEC3-1FD8-1E4ACCB02D85}"/>
              </a:ext>
            </a:extLst>
          </p:cNvPr>
          <p:cNvSpPr txBox="1"/>
          <p:nvPr/>
        </p:nvSpPr>
        <p:spPr>
          <a:xfrm>
            <a:off x="513445" y="2012633"/>
            <a:ext cx="804147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2682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Готова рассказать больше про конкретные кейсы и решения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26828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Пишите на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sales@naumen.ru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или на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kbelousova@naumen.ru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3233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3233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DA0261-6D3E-7077-F259-A9A9AE382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24" y="489701"/>
            <a:ext cx="2340031" cy="275382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D4314CB-9336-9B0D-35EB-5138B7AB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96" y="2591400"/>
            <a:ext cx="2917860" cy="29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6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F122B43-9B61-40FD-A7AB-9D83216F458C}"/>
              </a:ext>
            </a:extLst>
          </p:cNvPr>
          <p:cNvSpPr txBox="1"/>
          <p:nvPr/>
        </p:nvSpPr>
        <p:spPr>
          <a:xfrm>
            <a:off x="404099" y="2383273"/>
            <a:ext cx="234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Подтверждение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заказа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86E0B-2122-4CFC-AFC4-C85077009E14}"/>
              </a:ext>
            </a:extLst>
          </p:cNvPr>
          <p:cNvSpPr txBox="1"/>
          <p:nvPr/>
        </p:nvSpPr>
        <p:spPr>
          <a:xfrm>
            <a:off x="415601" y="453479"/>
            <a:ext cx="7874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595959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виды исходящих звонков совершают компании на протяжении всего пути клиента?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47E1B8-0F2D-45E0-B0DE-A7A0DAF95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23" y="514714"/>
            <a:ext cx="2209533" cy="260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14468C-3F6F-9231-E566-BBCF92C63133}"/>
              </a:ext>
            </a:extLst>
          </p:cNvPr>
          <p:cNvSpPr txBox="1"/>
          <p:nvPr/>
        </p:nvSpPr>
        <p:spPr>
          <a:xfrm>
            <a:off x="415601" y="3359224"/>
            <a:ext cx="1877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Подтверждение заказа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Обработка проблемных заказов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6C611-B262-8F70-F999-DDBE0C998F38}"/>
              </a:ext>
            </a:extLst>
          </p:cNvPr>
          <p:cNvSpPr txBox="1"/>
          <p:nvPr/>
        </p:nvSpPr>
        <p:spPr>
          <a:xfrm>
            <a:off x="2704314" y="2380561"/>
            <a:ext cx="1910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Доставка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товаров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DF75F6-2092-6343-A1CE-384866255324}"/>
              </a:ext>
            </a:extLst>
          </p:cNvPr>
          <p:cNvSpPr txBox="1"/>
          <p:nvPr/>
        </p:nvSpPr>
        <p:spPr>
          <a:xfrm>
            <a:off x="2717909" y="3358467"/>
            <a:ext cx="1637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Согласование доставки и напоминание о ней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Оповещения в случае задержки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608ECF-564F-02AC-2D38-392D873FD851}"/>
              </a:ext>
            </a:extLst>
          </p:cNvPr>
          <p:cNvSpPr txBox="1"/>
          <p:nvPr/>
        </p:nvSpPr>
        <p:spPr>
          <a:xfrm>
            <a:off x="5053273" y="2362882"/>
            <a:ext cx="1910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Напоминания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DCDE11-24DE-2CAF-6686-37CA0AF0E773}"/>
              </a:ext>
            </a:extLst>
          </p:cNvPr>
          <p:cNvSpPr txBox="1"/>
          <p:nvPr/>
        </p:nvSpPr>
        <p:spPr>
          <a:xfrm>
            <a:off x="5077514" y="3358467"/>
            <a:ext cx="17785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«Забытые корзины»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Напоминания забрать товар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C1686B-84D0-D8C2-3525-CCE0BB0770E3}"/>
              </a:ext>
            </a:extLst>
          </p:cNvPr>
          <p:cNvSpPr txBox="1"/>
          <p:nvPr/>
        </p:nvSpPr>
        <p:spPr>
          <a:xfrm>
            <a:off x="7236217" y="2365647"/>
            <a:ext cx="1999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бор обратной связи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F3DF44-B171-30F2-422A-72C0A9E51AD6}"/>
              </a:ext>
            </a:extLst>
          </p:cNvPr>
          <p:cNvSpPr txBox="1"/>
          <p:nvPr/>
        </p:nvSpPr>
        <p:spPr>
          <a:xfrm>
            <a:off x="7267084" y="3358467"/>
            <a:ext cx="21875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NPS-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опросы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CSI-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опросы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5F7EC9-9D24-58B2-D5F8-C48B4D9805F7}"/>
              </a:ext>
            </a:extLst>
          </p:cNvPr>
          <p:cNvSpPr txBox="1"/>
          <p:nvPr/>
        </p:nvSpPr>
        <p:spPr>
          <a:xfrm>
            <a:off x="9631393" y="2380562"/>
            <a:ext cx="1770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Реактивация и </a:t>
            </a:r>
            <a:r>
              <a:rPr lang="ru-RU" sz="1600" b="1" dirty="0" err="1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апсейл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C2993C-AEC1-D779-0B88-565E431B7AB4}"/>
              </a:ext>
            </a:extLst>
          </p:cNvPr>
          <p:cNvSpPr txBox="1"/>
          <p:nvPr/>
        </p:nvSpPr>
        <p:spPr>
          <a:xfrm>
            <a:off x="9631394" y="3371769"/>
            <a:ext cx="2125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Информирование о спецпредложениях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Телемаркетинг с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допродажей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продуктов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06322-B668-ED38-2E8B-C4DCDEBF5F64}"/>
              </a:ext>
            </a:extLst>
          </p:cNvPr>
          <p:cNvSpPr txBox="1"/>
          <p:nvPr/>
        </p:nvSpPr>
        <p:spPr>
          <a:xfrm>
            <a:off x="404101" y="1640829"/>
            <a:ext cx="139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C74A20-59D4-5944-818F-0454D25F1E12}"/>
              </a:ext>
            </a:extLst>
          </p:cNvPr>
          <p:cNvSpPr txBox="1"/>
          <p:nvPr/>
        </p:nvSpPr>
        <p:spPr>
          <a:xfrm>
            <a:off x="2656736" y="1660059"/>
            <a:ext cx="139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DF0CD5-3C34-0B24-2E08-9ED4A9E52A13}"/>
              </a:ext>
            </a:extLst>
          </p:cNvPr>
          <p:cNvSpPr txBox="1"/>
          <p:nvPr/>
        </p:nvSpPr>
        <p:spPr>
          <a:xfrm>
            <a:off x="5001752" y="1650121"/>
            <a:ext cx="139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1F22A-3DC4-CC5E-7DCA-6F79B0E29FD3}"/>
              </a:ext>
            </a:extLst>
          </p:cNvPr>
          <p:cNvSpPr txBox="1"/>
          <p:nvPr/>
        </p:nvSpPr>
        <p:spPr>
          <a:xfrm>
            <a:off x="7236217" y="1650243"/>
            <a:ext cx="139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2F2066-A79D-C6C7-386F-8E4BF61A682C}"/>
              </a:ext>
            </a:extLst>
          </p:cNvPr>
          <p:cNvSpPr txBox="1"/>
          <p:nvPr/>
        </p:nvSpPr>
        <p:spPr>
          <a:xfrm>
            <a:off x="9631394" y="1650121"/>
            <a:ext cx="139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9880501-0169-F6FA-0779-5B7BDD167802}"/>
              </a:ext>
            </a:extLst>
          </p:cNvPr>
          <p:cNvCxnSpPr>
            <a:cxnSpLocks/>
          </p:cNvCxnSpPr>
          <p:nvPr/>
        </p:nvCxnSpPr>
        <p:spPr>
          <a:xfrm>
            <a:off x="0" y="3137457"/>
            <a:ext cx="12192000" cy="0"/>
          </a:xfrm>
          <a:prstGeom prst="line">
            <a:avLst/>
          </a:prstGeom>
          <a:ln w="28575">
            <a:solidFill>
              <a:srgbClr val="FC6C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86CB13-FE1D-30C1-CA8B-3D2565C7601A}"/>
              </a:ext>
            </a:extLst>
          </p:cNvPr>
          <p:cNvCxnSpPr>
            <a:cxnSpLocks/>
          </p:cNvCxnSpPr>
          <p:nvPr/>
        </p:nvCxnSpPr>
        <p:spPr>
          <a:xfrm>
            <a:off x="298331" y="3137457"/>
            <a:ext cx="0" cy="2095572"/>
          </a:xfrm>
          <a:prstGeom prst="line">
            <a:avLst/>
          </a:prstGeom>
          <a:ln w="28575">
            <a:solidFill>
              <a:srgbClr val="FC6C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C5401B0-07C4-03FD-172D-0A4D3A0B9AE1}"/>
              </a:ext>
            </a:extLst>
          </p:cNvPr>
          <p:cNvCxnSpPr>
            <a:cxnSpLocks/>
          </p:cNvCxnSpPr>
          <p:nvPr/>
        </p:nvCxnSpPr>
        <p:spPr>
          <a:xfrm>
            <a:off x="2547887" y="3127721"/>
            <a:ext cx="0" cy="2095572"/>
          </a:xfrm>
          <a:prstGeom prst="line">
            <a:avLst/>
          </a:prstGeom>
          <a:ln w="28575">
            <a:solidFill>
              <a:srgbClr val="FC6C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EBB6CE8-7C47-DEC4-255F-4FD35EBB078D}"/>
              </a:ext>
            </a:extLst>
          </p:cNvPr>
          <p:cNvCxnSpPr>
            <a:cxnSpLocks/>
          </p:cNvCxnSpPr>
          <p:nvPr/>
        </p:nvCxnSpPr>
        <p:spPr>
          <a:xfrm>
            <a:off x="4941330" y="3127721"/>
            <a:ext cx="0" cy="2095572"/>
          </a:xfrm>
          <a:prstGeom prst="line">
            <a:avLst/>
          </a:prstGeom>
          <a:ln w="28575">
            <a:solidFill>
              <a:srgbClr val="FC6C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185D29B-7FD7-2D0D-EB0F-7BF990B71B78}"/>
              </a:ext>
            </a:extLst>
          </p:cNvPr>
          <p:cNvCxnSpPr>
            <a:cxnSpLocks/>
          </p:cNvCxnSpPr>
          <p:nvPr/>
        </p:nvCxnSpPr>
        <p:spPr>
          <a:xfrm>
            <a:off x="7101434" y="3157609"/>
            <a:ext cx="0" cy="2095572"/>
          </a:xfrm>
          <a:prstGeom prst="line">
            <a:avLst/>
          </a:prstGeom>
          <a:ln w="28575">
            <a:solidFill>
              <a:srgbClr val="FC6C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D0B9992-9365-3FD2-7930-2E0B06A0AFA8}"/>
              </a:ext>
            </a:extLst>
          </p:cNvPr>
          <p:cNvCxnSpPr>
            <a:cxnSpLocks/>
          </p:cNvCxnSpPr>
          <p:nvPr/>
        </p:nvCxnSpPr>
        <p:spPr>
          <a:xfrm>
            <a:off x="9433424" y="3137457"/>
            <a:ext cx="0" cy="2095572"/>
          </a:xfrm>
          <a:prstGeom prst="line">
            <a:avLst/>
          </a:prstGeom>
          <a:ln w="28575">
            <a:solidFill>
              <a:srgbClr val="FC6C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авая круглая скобка 2">
            <a:extLst>
              <a:ext uri="{FF2B5EF4-FFF2-40B4-BE49-F238E27FC236}">
                <a16:creationId xmlns:a16="http://schemas.microsoft.com/office/drawing/2014/main" id="{B78467FA-9F5F-5056-68F6-0F2F0FC03754}"/>
              </a:ext>
            </a:extLst>
          </p:cNvPr>
          <p:cNvSpPr/>
          <p:nvPr/>
        </p:nvSpPr>
        <p:spPr>
          <a:xfrm rot="5400000" flipV="1">
            <a:off x="5618946" y="-176889"/>
            <a:ext cx="954106" cy="11932093"/>
          </a:xfrm>
          <a:prstGeom prst="rightBracket">
            <a:avLst>
              <a:gd name="adj" fmla="val 89528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A8A6C-C7C9-2684-BD8C-5FA3A230B0AF}"/>
              </a:ext>
            </a:extLst>
          </p:cNvPr>
          <p:cNvSpPr txBox="1"/>
          <p:nvPr/>
        </p:nvSpPr>
        <p:spPr>
          <a:xfrm>
            <a:off x="2656736" y="5604491"/>
            <a:ext cx="957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Все эти задачи можно </a:t>
            </a:r>
            <a:r>
              <a:rPr lang="ru-RU" b="1" dirty="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поручить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голосовым ботам</a:t>
            </a:r>
          </a:p>
        </p:txBody>
      </p:sp>
    </p:spTree>
    <p:extLst>
      <p:ext uri="{BB962C8B-B14F-4D97-AF65-F5344CB8AC3E}">
        <p14:creationId xmlns:p14="http://schemas.microsoft.com/office/powerpoint/2010/main" val="345651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370EF132-6992-6C39-CFE1-43A88FE4EEF8}"/>
              </a:ext>
            </a:extLst>
          </p:cNvPr>
          <p:cNvSpPr/>
          <p:nvPr/>
        </p:nvSpPr>
        <p:spPr>
          <a:xfrm>
            <a:off x="4838524" y="-1071000"/>
            <a:ext cx="9000000" cy="9000000"/>
          </a:xfrm>
          <a:prstGeom prst="ellipse">
            <a:avLst/>
          </a:prstGeom>
          <a:solidFill>
            <a:schemeClr val="bg1">
              <a:alpha val="75000"/>
            </a:schemeClr>
          </a:solidFill>
          <a:ln w="508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290">
            <a:extLst>
              <a:ext uri="{FF2B5EF4-FFF2-40B4-BE49-F238E27FC236}">
                <a16:creationId xmlns:a16="http://schemas.microsoft.com/office/drawing/2014/main" id="{689C4139-BDC7-401F-3531-F31E2ABD7C1E}"/>
              </a:ext>
            </a:extLst>
          </p:cNvPr>
          <p:cNvSpPr/>
          <p:nvPr/>
        </p:nvSpPr>
        <p:spPr>
          <a:xfrm>
            <a:off x="393736" y="396559"/>
            <a:ext cx="832747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3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373737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Преимущества голосовых ботов для исходящих звонков по модели услуги 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21C02-B188-8DE2-02E7-AB24F61CB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24" y="489701"/>
            <a:ext cx="2340031" cy="2753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318CA5-4317-042B-A5C3-4B2760A1590C}"/>
              </a:ext>
            </a:extLst>
          </p:cNvPr>
          <p:cNvSpPr txBox="1"/>
          <p:nvPr/>
        </p:nvSpPr>
        <p:spPr>
          <a:xfrm>
            <a:off x="6460989" y="2380104"/>
            <a:ext cx="453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2682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Что получает бизнес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2682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2682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от применения ботов?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9CE1F-2F9B-47C5-93F5-D8EBDC242C5F}"/>
              </a:ext>
            </a:extLst>
          </p:cNvPr>
          <p:cNvSpPr txBox="1"/>
          <p:nvPr/>
        </p:nvSpPr>
        <p:spPr>
          <a:xfrm>
            <a:off x="402197" y="2962451"/>
            <a:ext cx="43332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Аналитика ваших скриптов диалогов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Построение конверсионных сценариев для ботов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indent="-285750">
              <a:buClr>
                <a:srgbClr val="F26828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Детекция автоответчиков, тишины и </a:t>
            </a:r>
            <a:r>
              <a:rPr lang="ru-RU" sz="14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недозвона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звонках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Проактивный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мониторинг для улучшения сценариев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Тестирование гипотез и наработок для повышения конверсии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3A4CE7E-A841-DA3A-C433-8EB4087BA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9529" y="1156293"/>
            <a:ext cx="928995" cy="9289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200B40C-B56B-8BC2-69C6-ED09EB6630D9}"/>
              </a:ext>
            </a:extLst>
          </p:cNvPr>
          <p:cNvSpPr txBox="1"/>
          <p:nvPr/>
        </p:nvSpPr>
        <p:spPr>
          <a:xfrm>
            <a:off x="6460989" y="3151194"/>
            <a:ext cx="511798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Транзакционная модель оплаты в привязке к объемам звонков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Доступ к отчетам и результатам мониторинга ежедневно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Быстрый старт – запуск от 2 недель до 2 месяцев в зависимости от сложности кейсов и интеграций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KPI 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конверсия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на уровне оператора от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70% до 100%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Снижение стоимости коммуникаций с клиентами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х4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относительно операторов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8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4D407-DC1F-02A2-29CB-4CCD942801A2}"/>
              </a:ext>
            </a:extLst>
          </p:cNvPr>
          <p:cNvSpPr txBox="1"/>
          <p:nvPr/>
        </p:nvSpPr>
        <p:spPr>
          <a:xfrm>
            <a:off x="393736" y="2377676"/>
            <a:ext cx="413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2682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Что берет на себя поставщик бота?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51A787-F865-E638-2C43-694F4EC11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7027" y="1318839"/>
            <a:ext cx="766449" cy="7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7" y="-241971"/>
            <a:ext cx="6096133" cy="2102904"/>
          </a:xfrm>
          <a:prstGeom prst="rect">
            <a:avLst/>
          </a:prstGeom>
        </p:spPr>
      </p:pic>
      <p:pic>
        <p:nvPicPr>
          <p:cNvPr id="8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96" y="316037"/>
            <a:ext cx="2927427" cy="606043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70740D75-C38C-465B-8C8F-CB99A9D21A87}"/>
              </a:ext>
            </a:extLst>
          </p:cNvPr>
          <p:cNvSpPr txBox="1">
            <a:spLocks/>
          </p:cNvSpPr>
          <p:nvPr/>
        </p:nvSpPr>
        <p:spPr>
          <a:xfrm>
            <a:off x="67962" y="3031463"/>
            <a:ext cx="8588375" cy="25679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48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eometria Bold"/>
              </a:defRPr>
            </a:lvl2pPr>
            <a:lvl3pPr marL="1200150" marR="0" indent="-2857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3pPr>
            <a:lvl4pPr marL="1697990" marR="0" indent="-32639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4pPr>
            <a:lvl5pPr marL="2155190" marR="0" indent="-32639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7pPr>
            <a:lvl8pPr marL="3453765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8pPr>
            <a:lvl9pPr marL="3910965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Geometria Bold"/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56A13557-CD2C-8262-7049-209853B3457F}"/>
              </a:ext>
            </a:extLst>
          </p:cNvPr>
          <p:cNvSpPr txBox="1">
            <a:spLocks/>
          </p:cNvSpPr>
          <p:nvPr/>
        </p:nvSpPr>
        <p:spPr>
          <a:xfrm>
            <a:off x="892096" y="1082630"/>
            <a:ext cx="8842453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Подтверждение заказа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962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FB695A0-95C0-81A1-EB51-B0616B1FE3D8}"/>
              </a:ext>
            </a:extLst>
          </p:cNvPr>
          <p:cNvSpPr/>
          <p:nvPr/>
        </p:nvSpPr>
        <p:spPr>
          <a:xfrm>
            <a:off x="-314271" y="1242621"/>
            <a:ext cx="5377279" cy="26443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36AA500-81BD-5329-F2F8-CA0435BCA499}"/>
              </a:ext>
            </a:extLst>
          </p:cNvPr>
          <p:cNvSpPr/>
          <p:nvPr/>
        </p:nvSpPr>
        <p:spPr>
          <a:xfrm>
            <a:off x="-457199" y="4140325"/>
            <a:ext cx="5520208" cy="23236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91368-324D-9CAB-7100-B8F95EAD1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923" y="514714"/>
            <a:ext cx="2209533" cy="260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455C9-BA70-5C77-8251-F4284F8BD3BB}"/>
              </a:ext>
            </a:extLst>
          </p:cNvPr>
          <p:cNvSpPr txBox="1"/>
          <p:nvPr/>
        </p:nvSpPr>
        <p:spPr>
          <a:xfrm>
            <a:off x="434544" y="420795"/>
            <a:ext cx="797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проблемы помогут решить голосовые боты на этапе подтверждения заказа?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AF3CC5-AA8A-404B-2E97-DBA3EC4CB25A}"/>
              </a:ext>
            </a:extLst>
          </p:cNvPr>
          <p:cNvSpPr txBox="1"/>
          <p:nvPr/>
        </p:nvSpPr>
        <p:spPr>
          <a:xfrm>
            <a:off x="491446" y="4297270"/>
            <a:ext cx="457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Обработка проблемных заказов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B69E8F-37A9-8279-DA82-0F0273D981D3}"/>
              </a:ext>
            </a:extLst>
          </p:cNvPr>
          <p:cNvSpPr txBox="1"/>
          <p:nvPr/>
        </p:nvSpPr>
        <p:spPr>
          <a:xfrm>
            <a:off x="205740" y="5186747"/>
            <a:ext cx="38886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Предложить аналогичный товар</a:t>
            </a:r>
            <a:b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Исключить товар из заказа или отменить заказ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50193B-FD3C-F751-25BB-9EE39A9CD935}"/>
              </a:ext>
            </a:extLst>
          </p:cNvPr>
          <p:cNvSpPr txBox="1"/>
          <p:nvPr/>
        </p:nvSpPr>
        <p:spPr>
          <a:xfrm>
            <a:off x="491446" y="1481186"/>
            <a:ext cx="448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Подтверждение заказа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3774D8-6120-9F47-F2EF-83B46908AFE8}"/>
              </a:ext>
            </a:extLst>
          </p:cNvPr>
          <p:cNvSpPr txBox="1"/>
          <p:nvPr/>
        </p:nvSpPr>
        <p:spPr>
          <a:xfrm>
            <a:off x="205740" y="2222384"/>
            <a:ext cx="47100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Обеспечивать звонок в течение определенного времени после оформления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Быстро отрабатывать всю базу в заданные сроки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CB59C-B134-4B1D-93BA-E15E684737FD}"/>
              </a:ext>
            </a:extLst>
          </p:cNvPr>
          <p:cNvSpPr txBox="1"/>
          <p:nvPr/>
        </p:nvSpPr>
        <p:spPr>
          <a:xfrm>
            <a:off x="499994" y="1873669"/>
            <a:ext cx="250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Задачи и сложности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C28912-990A-F72B-A371-1D614FE63806}"/>
              </a:ext>
            </a:extLst>
          </p:cNvPr>
          <p:cNvSpPr txBox="1"/>
          <p:nvPr/>
        </p:nvSpPr>
        <p:spPr>
          <a:xfrm>
            <a:off x="5444460" y="2095300"/>
            <a:ext cx="5928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Система, в которую попадает заказ, благодаря интеграции по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API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инициирует звонок клиенту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Бот может совершать 5000 единовременных звонков. Правила перезвона и попытки дозвона гибко настраиваются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5F4EAF-CF48-3DDA-3463-CB2B8F1FE1CC}"/>
              </a:ext>
            </a:extLst>
          </p:cNvPr>
          <p:cNvSpPr txBox="1"/>
          <p:nvPr/>
        </p:nvSpPr>
        <p:spPr>
          <a:xfrm>
            <a:off x="5481558" y="1773573"/>
            <a:ext cx="250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Решение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230FA8-6262-5910-46C2-666127C87179}"/>
              </a:ext>
            </a:extLst>
          </p:cNvPr>
          <p:cNvSpPr txBox="1"/>
          <p:nvPr/>
        </p:nvSpPr>
        <p:spPr>
          <a:xfrm>
            <a:off x="499994" y="4663527"/>
            <a:ext cx="250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Задачи и сложности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95A157-E4F1-3E0A-6849-599B70E3BDB9}"/>
              </a:ext>
            </a:extLst>
          </p:cNvPr>
          <p:cNvSpPr txBox="1"/>
          <p:nvPr/>
        </p:nvSpPr>
        <p:spPr>
          <a:xfrm>
            <a:off x="5485978" y="5044184"/>
            <a:ext cx="5003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Робот обращается в базу данных для подбора товара по критериям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Интеграция с системой для совершения операций с заказами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2F5473-82C3-E4FD-B7F0-5AFF35A3B063}"/>
              </a:ext>
            </a:extLst>
          </p:cNvPr>
          <p:cNvSpPr txBox="1"/>
          <p:nvPr/>
        </p:nvSpPr>
        <p:spPr>
          <a:xfrm>
            <a:off x="5703330" y="4631579"/>
            <a:ext cx="250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Решение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76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2;p2">
            <a:extLst>
              <a:ext uri="{FF2B5EF4-FFF2-40B4-BE49-F238E27FC236}">
                <a16:creationId xmlns:a16="http://schemas.microsoft.com/office/drawing/2014/main" id="{17D190D6-9454-3FAF-C6CF-E9B31FB75074}"/>
              </a:ext>
            </a:extLst>
          </p:cNvPr>
          <p:cNvSpPr txBox="1">
            <a:spLocks/>
          </p:cNvSpPr>
          <p:nvPr/>
        </p:nvSpPr>
        <p:spPr>
          <a:xfrm>
            <a:off x="466164" y="165153"/>
            <a:ext cx="8117756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Verdana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Голосовой бот для подтверждения заказа 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для ритейлера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из топ-10 по России: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2229ACF-6DFD-6B34-0E40-661966CBC500}"/>
              </a:ext>
            </a:extLst>
          </p:cNvPr>
          <p:cNvCxnSpPr>
            <a:cxnSpLocks/>
          </p:cNvCxnSpPr>
          <p:nvPr/>
        </p:nvCxnSpPr>
        <p:spPr>
          <a:xfrm>
            <a:off x="-130094" y="2408270"/>
            <a:ext cx="121920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2">
            <a:extLst>
              <a:ext uri="{FF2B5EF4-FFF2-40B4-BE49-F238E27FC236}">
                <a16:creationId xmlns:a16="http://schemas.microsoft.com/office/drawing/2014/main" id="{DE69B2BE-BFB8-A985-5EFB-937FB58F03D4}"/>
              </a:ext>
            </a:extLst>
          </p:cNvPr>
          <p:cNvSpPr txBox="1">
            <a:spLocks/>
          </p:cNvSpPr>
          <p:nvPr/>
        </p:nvSpPr>
        <p:spPr>
          <a:xfrm>
            <a:off x="9134779" y="1405367"/>
            <a:ext cx="2927126" cy="1035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Клиенту нужно напомнить о выбранном типе доставки и рассказать о способах оплаты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B60DE-C819-9D30-FD65-5459F1E14D83}"/>
              </a:ext>
            </a:extLst>
          </p:cNvPr>
          <p:cNvSpPr txBox="1"/>
          <p:nvPr/>
        </p:nvSpPr>
        <p:spPr>
          <a:xfrm>
            <a:off x="8225264" y="2600326"/>
            <a:ext cx="3836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Бот владеет информацией по заказу и сообщает о способе доставки – курьерская или самовывоз – и доступных способах оплаты – онлайн, наличными или картой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390F233-0092-54A4-58C1-A4CDBD27D2A8}"/>
              </a:ext>
            </a:extLst>
          </p:cNvPr>
          <p:cNvSpPr txBox="1">
            <a:spLocks/>
          </p:cNvSpPr>
          <p:nvPr/>
        </p:nvSpPr>
        <p:spPr>
          <a:xfrm>
            <a:off x="5124044" y="1426567"/>
            <a:ext cx="2662221" cy="117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Перед доставкой нужно подтвердить заказ и свериться с клиентом по составу и сумме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918BDC99-81F6-C4A2-4110-ED171C2191FA}"/>
              </a:ext>
            </a:extLst>
          </p:cNvPr>
          <p:cNvSpPr txBox="1">
            <a:spLocks/>
          </p:cNvSpPr>
          <p:nvPr/>
        </p:nvSpPr>
        <p:spPr>
          <a:xfrm>
            <a:off x="1336195" y="1478610"/>
            <a:ext cx="2239934" cy="117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Компании важно быстро согласовывать доставку товаров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263DF0-026E-38DC-EA25-1CCDCF38AD44}"/>
              </a:ext>
            </a:extLst>
          </p:cNvPr>
          <p:cNvSpPr txBox="1"/>
          <p:nvPr/>
        </p:nvSpPr>
        <p:spPr>
          <a:xfrm>
            <a:off x="474512" y="2609552"/>
            <a:ext cx="28018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Голосовой бот звонит клиентам в течение часа после попадания заказа в систему </a:t>
            </a: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Navision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5A4CA31-088E-B194-1B6B-B3F04FC44B8A}"/>
              </a:ext>
            </a:extLst>
          </p:cNvPr>
          <p:cNvCxnSpPr>
            <a:cxnSpLocks/>
          </p:cNvCxnSpPr>
          <p:nvPr/>
        </p:nvCxnSpPr>
        <p:spPr>
          <a:xfrm>
            <a:off x="0" y="5013689"/>
            <a:ext cx="121920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19B42CE-10F9-496F-FE1A-C0A783831648}"/>
              </a:ext>
            </a:extLst>
          </p:cNvPr>
          <p:cNvSpPr txBox="1"/>
          <p:nvPr/>
        </p:nvSpPr>
        <p:spPr>
          <a:xfrm>
            <a:off x="1771796" y="5185545"/>
            <a:ext cx="33958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Бот сверяет запрошенную дату и время доставки со слотами 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доставки 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системе, если слот свободен – назначает доставку 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него, если нет – предлагает альтернативу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C67066D0-224E-6FCA-C1DA-267106241F68}"/>
              </a:ext>
            </a:extLst>
          </p:cNvPr>
          <p:cNvSpPr txBox="1">
            <a:spLocks/>
          </p:cNvSpPr>
          <p:nvPr/>
        </p:nvSpPr>
        <p:spPr>
          <a:xfrm>
            <a:off x="2658162" y="4052978"/>
            <a:ext cx="2665976" cy="117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Нужно проверять возможность доставки в запрошенное клиентом время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334EF968-A95B-B202-7BB2-03FD66D0106E}"/>
              </a:ext>
            </a:extLst>
          </p:cNvPr>
          <p:cNvSpPr txBox="1">
            <a:spLocks/>
          </p:cNvSpPr>
          <p:nvPr/>
        </p:nvSpPr>
        <p:spPr>
          <a:xfrm>
            <a:off x="7490409" y="4006168"/>
            <a:ext cx="2535320" cy="117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Клиентам, которым неудобно говорить, нужно перезванивать еще раз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02B3D8-C092-F0EE-484B-71DC8256E4A3}"/>
              </a:ext>
            </a:extLst>
          </p:cNvPr>
          <p:cNvSpPr txBox="1"/>
          <p:nvPr/>
        </p:nvSpPr>
        <p:spPr>
          <a:xfrm>
            <a:off x="6482846" y="5123310"/>
            <a:ext cx="3542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Бот </a:t>
            </a:r>
            <a:r>
              <a:rPr lang="ru-RU" sz="14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предобучен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согласовывать время перезвона и готов к просьбе перезвонить в любой точке сценария. Если клиент не взял трубку, бот автоматически перезвонит через полчаса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66546D-AF29-FBEC-ACE0-B431E70FF7EB}"/>
              </a:ext>
            </a:extLst>
          </p:cNvPr>
          <p:cNvSpPr txBox="1"/>
          <p:nvPr/>
        </p:nvSpPr>
        <p:spPr>
          <a:xfrm>
            <a:off x="4199638" y="2587566"/>
            <a:ext cx="3532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Бот извлекает из системы и перечисляет позиции в заказе и называет его сумму, если что-то не совпадает – к звонку подключится оператор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2EC0193-6ADA-761F-FA54-B95B7D197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24" y="1488973"/>
            <a:ext cx="727242" cy="72724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A7585F8-983D-C53B-0457-780A0C0C9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1373" y="1463989"/>
            <a:ext cx="666381" cy="6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62985F5-60CD-CE51-ED93-32A07807CF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03039" y="1416566"/>
            <a:ext cx="713804" cy="71380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C7B8424-8E95-A9A0-CED3-684FF3669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40276" y="4073482"/>
            <a:ext cx="661375" cy="6613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EDC281D-CA73-4ECB-95BE-DE3603C480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26123" y="4033205"/>
            <a:ext cx="691673" cy="691673"/>
          </a:xfrm>
          <a:prstGeom prst="rect">
            <a:avLst/>
          </a:prstGeom>
        </p:spPr>
      </p:pic>
      <p:pic>
        <p:nvPicPr>
          <p:cNvPr id="2" name="node_domain_0_nauss_0_1649251194_91356" descr="node_domain_0_nauss_0_1649251194_91356">
            <a:hlinkClick r:id="" action="ppaction://media"/>
            <a:extLst>
              <a:ext uri="{FF2B5EF4-FFF2-40B4-BE49-F238E27FC236}">
                <a16:creationId xmlns:a16="http://schemas.microsoft.com/office/drawing/2014/main" id="{89BD3B0A-3FFE-0E57-4D36-733B7895B2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596.722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02083" y="3401058"/>
            <a:ext cx="661376" cy="6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2;p2">
            <a:extLst>
              <a:ext uri="{FF2B5EF4-FFF2-40B4-BE49-F238E27FC236}">
                <a16:creationId xmlns:a16="http://schemas.microsoft.com/office/drawing/2014/main" id="{17D190D6-9454-3FAF-C6CF-E9B31FB75074}"/>
              </a:ext>
            </a:extLst>
          </p:cNvPr>
          <p:cNvSpPr txBox="1">
            <a:spLocks/>
          </p:cNvSpPr>
          <p:nvPr/>
        </p:nvSpPr>
        <p:spPr>
          <a:xfrm>
            <a:off x="457059" y="149448"/>
            <a:ext cx="8117756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prstClr val="black"/>
              </a:buClr>
              <a:buSzPts val="2400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Голосовой бот для </a:t>
            </a:r>
            <a:r>
              <a:rPr lang="ru-RU" sz="2000" b="1" dirty="0">
                <a:solidFill>
                  <a:prstClr val="black"/>
                </a:solidFill>
                <a:latin typeface="Verdana"/>
                <a:ea typeface="Verdana"/>
                <a:cs typeface="Verdana"/>
                <a:sym typeface="Verdana"/>
              </a:rPr>
              <a:t>о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бработки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проблемных заказов одного из топ-5 интернет-аптек: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0873D6B-FD29-4564-9ABC-BB1E0BD48AD6}"/>
              </a:ext>
            </a:extLst>
          </p:cNvPr>
          <p:cNvGrpSpPr/>
          <p:nvPr/>
        </p:nvGrpSpPr>
        <p:grpSpPr>
          <a:xfrm>
            <a:off x="5092239" y="2040141"/>
            <a:ext cx="6997574" cy="4323030"/>
            <a:chOff x="5862819" y="2520686"/>
            <a:chExt cx="6997574" cy="4323030"/>
          </a:xfrm>
        </p:grpSpPr>
        <p:sp>
          <p:nvSpPr>
            <p:cNvPr id="32" name="Стрелка углом вверх 31">
              <a:extLst>
                <a:ext uri="{FF2B5EF4-FFF2-40B4-BE49-F238E27FC236}">
                  <a16:creationId xmlns:a16="http://schemas.microsoft.com/office/drawing/2014/main" id="{5ECEA690-FD36-178E-F807-A061020543C7}"/>
                </a:ext>
              </a:extLst>
            </p:cNvPr>
            <p:cNvSpPr/>
            <p:nvPr/>
          </p:nvSpPr>
          <p:spPr>
            <a:xfrm rot="5400000">
              <a:off x="6366216" y="4055501"/>
              <a:ext cx="819321" cy="932768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571B13DC-F1DF-8E02-957E-3FCA5AD702A6}"/>
                </a:ext>
              </a:extLst>
            </p:cNvPr>
            <p:cNvSpPr/>
            <p:nvPr/>
          </p:nvSpPr>
          <p:spPr>
            <a:xfrm>
              <a:off x="5862819" y="2520686"/>
              <a:ext cx="2442768" cy="1434286"/>
            </a:xfrm>
            <a:custGeom>
              <a:avLst/>
              <a:gdLst>
                <a:gd name="connsiteX0" fmla="*/ 0 w 2326292"/>
                <a:gd name="connsiteY0" fmla="*/ 239095 h 1434286"/>
                <a:gd name="connsiteX1" fmla="*/ 239095 w 2326292"/>
                <a:gd name="connsiteY1" fmla="*/ 0 h 1434286"/>
                <a:gd name="connsiteX2" fmla="*/ 2087197 w 2326292"/>
                <a:gd name="connsiteY2" fmla="*/ 0 h 1434286"/>
                <a:gd name="connsiteX3" fmla="*/ 2326292 w 2326292"/>
                <a:gd name="connsiteY3" fmla="*/ 239095 h 1434286"/>
                <a:gd name="connsiteX4" fmla="*/ 2326292 w 2326292"/>
                <a:gd name="connsiteY4" fmla="*/ 1195191 h 1434286"/>
                <a:gd name="connsiteX5" fmla="*/ 2087197 w 2326292"/>
                <a:gd name="connsiteY5" fmla="*/ 1434286 h 1434286"/>
                <a:gd name="connsiteX6" fmla="*/ 239095 w 2326292"/>
                <a:gd name="connsiteY6" fmla="*/ 1434286 h 1434286"/>
                <a:gd name="connsiteX7" fmla="*/ 0 w 2326292"/>
                <a:gd name="connsiteY7" fmla="*/ 1195191 h 1434286"/>
                <a:gd name="connsiteX8" fmla="*/ 0 w 2326292"/>
                <a:gd name="connsiteY8" fmla="*/ 239095 h 14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6292" h="1434286">
                  <a:moveTo>
                    <a:pt x="0" y="239095"/>
                  </a:moveTo>
                  <a:cubicBezTo>
                    <a:pt x="0" y="107046"/>
                    <a:pt x="107046" y="0"/>
                    <a:pt x="239095" y="0"/>
                  </a:cubicBezTo>
                  <a:lnTo>
                    <a:pt x="2087197" y="0"/>
                  </a:lnTo>
                  <a:cubicBezTo>
                    <a:pt x="2219246" y="0"/>
                    <a:pt x="2326292" y="107046"/>
                    <a:pt x="2326292" y="239095"/>
                  </a:cubicBezTo>
                  <a:lnTo>
                    <a:pt x="2326292" y="1195191"/>
                  </a:lnTo>
                  <a:cubicBezTo>
                    <a:pt x="2326292" y="1327240"/>
                    <a:pt x="2219246" y="1434286"/>
                    <a:pt x="2087197" y="1434286"/>
                  </a:cubicBezTo>
                  <a:lnTo>
                    <a:pt x="239095" y="1434286"/>
                  </a:lnTo>
                  <a:cubicBezTo>
                    <a:pt x="107046" y="1434286"/>
                    <a:pt x="0" y="1327240"/>
                    <a:pt x="0" y="1195191"/>
                  </a:cubicBezTo>
                  <a:lnTo>
                    <a:pt x="0" y="239095"/>
                  </a:lnTo>
                  <a:close/>
                </a:path>
              </a:pathLst>
            </a:custGeom>
            <a:solidFill>
              <a:srgbClr val="FC6C2A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3369" tIns="123369" rIns="123369" bIns="123369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u="none" strike="noStrike" kern="1200" dirty="0">
                  <a:effectLst/>
                </a:rPr>
                <a:t>Ацетилсалициловая кислота </a:t>
              </a:r>
              <a:r>
                <a:rPr lang="ru-RU" sz="1600" u="none" strike="noStrike" kern="1200" dirty="0" err="1">
                  <a:effectLst/>
                </a:rPr>
                <a:t>Кардио</a:t>
              </a:r>
              <a:r>
                <a:rPr lang="ru-RU" sz="1600" u="none" strike="noStrike" kern="1200" dirty="0">
                  <a:effectLst/>
                </a:rPr>
                <a:t>, таблетки кишечнорастворимые </a:t>
              </a:r>
              <a:r>
                <a:rPr lang="ru-RU" sz="1600" u="none" strike="noStrike" kern="1200" dirty="0" err="1">
                  <a:effectLst/>
                </a:rPr>
                <a:t>покрыт.плен.об</a:t>
              </a:r>
              <a:r>
                <a:rPr lang="ru-RU" sz="1600" u="none" strike="noStrike" kern="1200" dirty="0">
                  <a:effectLst/>
                </a:rPr>
                <a:t>. 50 мг 30 </a:t>
              </a:r>
              <a:r>
                <a:rPr lang="ru-RU" sz="1600" u="none" strike="noStrike" kern="1200" dirty="0" err="1">
                  <a:effectLst/>
                </a:rPr>
                <a:t>шт</a:t>
              </a:r>
              <a:endParaRPr lang="ru-RU" sz="1600" kern="1200" dirty="0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CD27D251-3AE7-E4A8-F058-8D9F6AF8E510}"/>
                </a:ext>
              </a:extLst>
            </p:cNvPr>
            <p:cNvSpPr/>
            <p:nvPr/>
          </p:nvSpPr>
          <p:spPr>
            <a:xfrm>
              <a:off x="8359905" y="2739546"/>
              <a:ext cx="1693107" cy="780305"/>
            </a:xfrm>
            <a:custGeom>
              <a:avLst/>
              <a:gdLst>
                <a:gd name="connsiteX0" fmla="*/ 0 w 1693107"/>
                <a:gd name="connsiteY0" fmla="*/ 0 h 780305"/>
                <a:gd name="connsiteX1" fmla="*/ 1693107 w 1693107"/>
                <a:gd name="connsiteY1" fmla="*/ 0 h 780305"/>
                <a:gd name="connsiteX2" fmla="*/ 1693107 w 1693107"/>
                <a:gd name="connsiteY2" fmla="*/ 780305 h 780305"/>
                <a:gd name="connsiteX3" fmla="*/ 0 w 1693107"/>
                <a:gd name="connsiteY3" fmla="*/ 780305 h 780305"/>
                <a:gd name="connsiteX4" fmla="*/ 0 w 1693107"/>
                <a:gd name="connsiteY4" fmla="*/ 0 h 78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3107" h="780305">
                  <a:moveTo>
                    <a:pt x="0" y="0"/>
                  </a:moveTo>
                  <a:lnTo>
                    <a:pt x="1693107" y="0"/>
                  </a:lnTo>
                  <a:lnTo>
                    <a:pt x="1693107" y="780305"/>
                  </a:lnTo>
                  <a:lnTo>
                    <a:pt x="0" y="7803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Пример номенклатуры</a:t>
              </a:r>
            </a:p>
          </p:txBody>
        </p:sp>
        <p:sp>
          <p:nvSpPr>
            <p:cNvPr id="36" name="Стрелка углом вверх 35">
              <a:extLst>
                <a:ext uri="{FF2B5EF4-FFF2-40B4-BE49-F238E27FC236}">
                  <a16:creationId xmlns:a16="http://schemas.microsoft.com/office/drawing/2014/main" id="{F3DD1F45-264B-CF9C-C48D-B662A8E63F89}"/>
                </a:ext>
              </a:extLst>
            </p:cNvPr>
            <p:cNvSpPr/>
            <p:nvPr/>
          </p:nvSpPr>
          <p:spPr>
            <a:xfrm rot="5400000">
              <a:off x="7726015" y="5446525"/>
              <a:ext cx="819321" cy="932768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65EC5412-B69C-5608-80B1-8C6CC38EC16B}"/>
                </a:ext>
              </a:extLst>
            </p:cNvPr>
            <p:cNvSpPr/>
            <p:nvPr/>
          </p:nvSpPr>
          <p:spPr>
            <a:xfrm>
              <a:off x="7336616" y="4068398"/>
              <a:ext cx="2326292" cy="1340469"/>
            </a:xfrm>
            <a:custGeom>
              <a:avLst/>
              <a:gdLst>
                <a:gd name="connsiteX0" fmla="*/ 0 w 1688580"/>
                <a:gd name="connsiteY0" fmla="*/ 160938 h 965433"/>
                <a:gd name="connsiteX1" fmla="*/ 160938 w 1688580"/>
                <a:gd name="connsiteY1" fmla="*/ 0 h 965433"/>
                <a:gd name="connsiteX2" fmla="*/ 1527642 w 1688580"/>
                <a:gd name="connsiteY2" fmla="*/ 0 h 965433"/>
                <a:gd name="connsiteX3" fmla="*/ 1688580 w 1688580"/>
                <a:gd name="connsiteY3" fmla="*/ 160938 h 965433"/>
                <a:gd name="connsiteX4" fmla="*/ 1688580 w 1688580"/>
                <a:gd name="connsiteY4" fmla="*/ 804495 h 965433"/>
                <a:gd name="connsiteX5" fmla="*/ 1527642 w 1688580"/>
                <a:gd name="connsiteY5" fmla="*/ 965433 h 965433"/>
                <a:gd name="connsiteX6" fmla="*/ 160938 w 1688580"/>
                <a:gd name="connsiteY6" fmla="*/ 965433 h 965433"/>
                <a:gd name="connsiteX7" fmla="*/ 0 w 1688580"/>
                <a:gd name="connsiteY7" fmla="*/ 804495 h 965433"/>
                <a:gd name="connsiteX8" fmla="*/ 0 w 1688580"/>
                <a:gd name="connsiteY8" fmla="*/ 160938 h 96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8580" h="965433">
                  <a:moveTo>
                    <a:pt x="0" y="160938"/>
                  </a:moveTo>
                  <a:cubicBezTo>
                    <a:pt x="0" y="72054"/>
                    <a:pt x="72054" y="0"/>
                    <a:pt x="160938" y="0"/>
                  </a:cubicBezTo>
                  <a:lnTo>
                    <a:pt x="1527642" y="0"/>
                  </a:lnTo>
                  <a:cubicBezTo>
                    <a:pt x="1616526" y="0"/>
                    <a:pt x="1688580" y="72054"/>
                    <a:pt x="1688580" y="160938"/>
                  </a:cubicBezTo>
                  <a:lnTo>
                    <a:pt x="1688580" y="804495"/>
                  </a:lnTo>
                  <a:cubicBezTo>
                    <a:pt x="1688580" y="893379"/>
                    <a:pt x="1616526" y="965433"/>
                    <a:pt x="1527642" y="965433"/>
                  </a:cubicBezTo>
                  <a:lnTo>
                    <a:pt x="160938" y="965433"/>
                  </a:lnTo>
                  <a:cubicBezTo>
                    <a:pt x="72054" y="965433"/>
                    <a:pt x="0" y="893379"/>
                    <a:pt x="0" y="804495"/>
                  </a:cubicBezTo>
                  <a:lnTo>
                    <a:pt x="0" y="160938"/>
                  </a:lnTo>
                  <a:close/>
                </a:path>
              </a:pathLst>
            </a:custGeom>
            <a:solidFill>
              <a:srgbClr val="FC6C2A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0477" tIns="100477" rIns="100477" bIns="100477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0" i="0" u="none" kern="1200" dirty="0"/>
                <a:t>Ацетилсалициловая кислота </a:t>
              </a:r>
              <a:r>
                <a:rPr lang="ru-RU" sz="1600" b="0" i="0" u="none" kern="1200" dirty="0" err="1"/>
                <a:t>Кардио</a:t>
              </a:r>
              <a:r>
                <a:rPr lang="ru-RU" sz="1600" b="0" i="0" u="none" kern="1200" dirty="0"/>
                <a:t>, таблетки 50 мг 30 </a:t>
              </a:r>
              <a:r>
                <a:rPr lang="ru-RU" sz="1600" b="0" i="0" u="none" kern="1200" dirty="0" err="1"/>
                <a:t>шт</a:t>
              </a:r>
              <a:endParaRPr lang="ru-RU" sz="1600" kern="120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BC4351C4-BF15-96B5-A06F-711E9EBA5920}"/>
                </a:ext>
              </a:extLst>
            </p:cNvPr>
            <p:cNvSpPr/>
            <p:nvPr/>
          </p:nvSpPr>
          <p:spPr>
            <a:xfrm>
              <a:off x="9662908" y="4235885"/>
              <a:ext cx="1714453" cy="780305"/>
            </a:xfrm>
            <a:custGeom>
              <a:avLst/>
              <a:gdLst>
                <a:gd name="connsiteX0" fmla="*/ 0 w 1714453"/>
                <a:gd name="connsiteY0" fmla="*/ 0 h 780305"/>
                <a:gd name="connsiteX1" fmla="*/ 1714453 w 1714453"/>
                <a:gd name="connsiteY1" fmla="*/ 0 h 780305"/>
                <a:gd name="connsiteX2" fmla="*/ 1714453 w 1714453"/>
                <a:gd name="connsiteY2" fmla="*/ 780305 h 780305"/>
                <a:gd name="connsiteX3" fmla="*/ 0 w 1714453"/>
                <a:gd name="connsiteY3" fmla="*/ 780305 h 780305"/>
                <a:gd name="connsiteX4" fmla="*/ 0 w 1714453"/>
                <a:gd name="connsiteY4" fmla="*/ 0 h 78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453" h="780305">
                  <a:moveTo>
                    <a:pt x="0" y="0"/>
                  </a:moveTo>
                  <a:lnTo>
                    <a:pt x="1714453" y="0"/>
                  </a:lnTo>
                  <a:lnTo>
                    <a:pt x="1714453" y="780305"/>
                  </a:lnTo>
                  <a:lnTo>
                    <a:pt x="0" y="7803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Убрали неважную для клиента информацию</a:t>
              </a:r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F340AC74-BF99-CE1E-9F10-E8F66C3325A7}"/>
                </a:ext>
              </a:extLst>
            </p:cNvPr>
            <p:cNvSpPr/>
            <p:nvPr/>
          </p:nvSpPr>
          <p:spPr>
            <a:xfrm>
              <a:off x="8763503" y="5503248"/>
              <a:ext cx="2326292" cy="1340468"/>
            </a:xfrm>
            <a:custGeom>
              <a:avLst/>
              <a:gdLst>
                <a:gd name="connsiteX0" fmla="*/ 0 w 1764370"/>
                <a:gd name="connsiteY0" fmla="*/ 160938 h 965433"/>
                <a:gd name="connsiteX1" fmla="*/ 160938 w 1764370"/>
                <a:gd name="connsiteY1" fmla="*/ 0 h 965433"/>
                <a:gd name="connsiteX2" fmla="*/ 1603432 w 1764370"/>
                <a:gd name="connsiteY2" fmla="*/ 0 h 965433"/>
                <a:gd name="connsiteX3" fmla="*/ 1764370 w 1764370"/>
                <a:gd name="connsiteY3" fmla="*/ 160938 h 965433"/>
                <a:gd name="connsiteX4" fmla="*/ 1764370 w 1764370"/>
                <a:gd name="connsiteY4" fmla="*/ 804495 h 965433"/>
                <a:gd name="connsiteX5" fmla="*/ 1603432 w 1764370"/>
                <a:gd name="connsiteY5" fmla="*/ 965433 h 965433"/>
                <a:gd name="connsiteX6" fmla="*/ 160938 w 1764370"/>
                <a:gd name="connsiteY6" fmla="*/ 965433 h 965433"/>
                <a:gd name="connsiteX7" fmla="*/ 0 w 1764370"/>
                <a:gd name="connsiteY7" fmla="*/ 804495 h 965433"/>
                <a:gd name="connsiteX8" fmla="*/ 0 w 1764370"/>
                <a:gd name="connsiteY8" fmla="*/ 160938 h 96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4370" h="965433">
                  <a:moveTo>
                    <a:pt x="0" y="160938"/>
                  </a:moveTo>
                  <a:cubicBezTo>
                    <a:pt x="0" y="72054"/>
                    <a:pt x="72054" y="0"/>
                    <a:pt x="160938" y="0"/>
                  </a:cubicBezTo>
                  <a:lnTo>
                    <a:pt x="1603432" y="0"/>
                  </a:lnTo>
                  <a:cubicBezTo>
                    <a:pt x="1692316" y="0"/>
                    <a:pt x="1764370" y="72054"/>
                    <a:pt x="1764370" y="160938"/>
                  </a:cubicBezTo>
                  <a:lnTo>
                    <a:pt x="1764370" y="804495"/>
                  </a:lnTo>
                  <a:cubicBezTo>
                    <a:pt x="1764370" y="893379"/>
                    <a:pt x="1692316" y="965433"/>
                    <a:pt x="1603432" y="965433"/>
                  </a:cubicBezTo>
                  <a:lnTo>
                    <a:pt x="160938" y="965433"/>
                  </a:lnTo>
                  <a:cubicBezTo>
                    <a:pt x="72054" y="965433"/>
                    <a:pt x="0" y="893379"/>
                    <a:pt x="0" y="804495"/>
                  </a:cubicBezTo>
                  <a:lnTo>
                    <a:pt x="0" y="160938"/>
                  </a:lnTo>
                  <a:close/>
                </a:path>
              </a:pathLst>
            </a:custGeom>
            <a:solidFill>
              <a:srgbClr val="FC6C2A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0477" tIns="100477" rIns="100477" bIns="100477" numCol="1" spcCol="1270" anchor="ctr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0" i="0" u="none" kern="1200" dirty="0"/>
                <a:t>Ацетилсалициловая кислота </a:t>
              </a:r>
              <a:r>
                <a:rPr lang="ru-RU" sz="1600" b="0" i="0" u="none" kern="1200" dirty="0" err="1"/>
                <a:t>Кардио</a:t>
              </a:r>
              <a:r>
                <a:rPr lang="ru-RU" sz="1600" b="0" i="0" u="none" kern="1200" dirty="0"/>
                <a:t>, таблетки 50 миллиграмм 30 штук</a:t>
              </a:r>
              <a:endParaRPr lang="ru-RU" sz="1600" kern="1200" dirty="0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2F8AC438-EABF-FFD7-E305-B6FAF860FD5E}"/>
                </a:ext>
              </a:extLst>
            </p:cNvPr>
            <p:cNvSpPr/>
            <p:nvPr/>
          </p:nvSpPr>
          <p:spPr>
            <a:xfrm>
              <a:off x="11118359" y="5783329"/>
              <a:ext cx="1742034" cy="780305"/>
            </a:xfrm>
            <a:custGeom>
              <a:avLst/>
              <a:gdLst>
                <a:gd name="connsiteX0" fmla="*/ 0 w 1433966"/>
                <a:gd name="connsiteY0" fmla="*/ 0 h 780305"/>
                <a:gd name="connsiteX1" fmla="*/ 1433966 w 1433966"/>
                <a:gd name="connsiteY1" fmla="*/ 0 h 780305"/>
                <a:gd name="connsiteX2" fmla="*/ 1433966 w 1433966"/>
                <a:gd name="connsiteY2" fmla="*/ 780305 h 780305"/>
                <a:gd name="connsiteX3" fmla="*/ 0 w 1433966"/>
                <a:gd name="connsiteY3" fmla="*/ 780305 h 780305"/>
                <a:gd name="connsiteX4" fmla="*/ 0 w 1433966"/>
                <a:gd name="connsiteY4" fmla="*/ 0 h 78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966" h="780305">
                  <a:moveTo>
                    <a:pt x="0" y="0"/>
                  </a:moveTo>
                  <a:lnTo>
                    <a:pt x="1433966" y="0"/>
                  </a:lnTo>
                  <a:lnTo>
                    <a:pt x="1433966" y="780305"/>
                  </a:lnTo>
                  <a:lnTo>
                    <a:pt x="0" y="7803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Расшифровали аббревиатуры и сокращения</a:t>
              </a:r>
            </a:p>
          </p:txBody>
        </p:sp>
      </p:grpSp>
      <p:sp>
        <p:nvSpPr>
          <p:cNvPr id="16" name="Прямоугольник: скругленные углы 3">
            <a:extLst>
              <a:ext uri="{FF2B5EF4-FFF2-40B4-BE49-F238E27FC236}">
                <a16:creationId xmlns:a16="http://schemas.microsoft.com/office/drawing/2014/main" id="{344096C9-47B6-BA5F-734A-6A1A68DE2E06}"/>
              </a:ext>
            </a:extLst>
          </p:cNvPr>
          <p:cNvSpPr/>
          <p:nvPr/>
        </p:nvSpPr>
        <p:spPr>
          <a:xfrm>
            <a:off x="-401992" y="1775039"/>
            <a:ext cx="5086288" cy="4261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FCB692-58F3-D8F5-E8C4-979AE385A75D}"/>
              </a:ext>
            </a:extLst>
          </p:cNvPr>
          <p:cNvSpPr txBox="1"/>
          <p:nvPr/>
        </p:nvSpPr>
        <p:spPr>
          <a:xfrm>
            <a:off x="473587" y="2056974"/>
            <a:ext cx="4571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Сложность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AA1F1B-95C7-34B5-5D79-983CCE2A0EDF}"/>
              </a:ext>
            </a:extLst>
          </p:cNvPr>
          <p:cNvSpPr txBox="1"/>
          <p:nvPr/>
        </p:nvSpPr>
        <p:spPr>
          <a:xfrm>
            <a:off x="257411" y="2717445"/>
            <a:ext cx="41088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У заказчика более 200 тысяч позиций номенклатур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Позиции имеют разную структуру наименования и разные уточнения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Наименование производителя в базе данных дублировалось на английском и русском языках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Операторы при выполнении задачи опускали многие «лишние» детали о товаре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60392A-2D19-620A-7DA3-3B22644E26DD}"/>
              </a:ext>
            </a:extLst>
          </p:cNvPr>
          <p:cNvSpPr txBox="1"/>
          <p:nvPr/>
        </p:nvSpPr>
        <p:spPr>
          <a:xfrm>
            <a:off x="5424276" y="1533754"/>
            <a:ext cx="250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Решение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44" name="Давайте_так_заберу_1_моно" descr="Давайте_так_заберу_1_моно">
            <a:hlinkClick r:id="" action="ppaction://media"/>
            <a:extLst>
              <a:ext uri="{FF2B5EF4-FFF2-40B4-BE49-F238E27FC236}">
                <a16:creationId xmlns:a16="http://schemas.microsoft.com/office/drawing/2014/main" id="{A45CF09C-55BF-581C-14C4-BBC7228F1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187" y="59824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id="{4A5EB81C-CD4E-EC3A-FBBB-9FD1CFFDD745}"/>
              </a:ext>
            </a:extLst>
          </p:cNvPr>
          <p:cNvSpPr/>
          <p:nvPr/>
        </p:nvSpPr>
        <p:spPr>
          <a:xfrm>
            <a:off x="6786006" y="4136546"/>
            <a:ext cx="4381199" cy="21609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3">
            <a:extLst>
              <a:ext uri="{FF2B5EF4-FFF2-40B4-BE49-F238E27FC236}">
                <a16:creationId xmlns:a16="http://schemas.microsoft.com/office/drawing/2014/main" id="{3C450CFA-4891-3D5B-2277-835E465BC692}"/>
              </a:ext>
            </a:extLst>
          </p:cNvPr>
          <p:cNvSpPr/>
          <p:nvPr/>
        </p:nvSpPr>
        <p:spPr>
          <a:xfrm>
            <a:off x="6786006" y="1701716"/>
            <a:ext cx="4381199" cy="21609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3">
            <a:extLst>
              <a:ext uri="{FF2B5EF4-FFF2-40B4-BE49-F238E27FC236}">
                <a16:creationId xmlns:a16="http://schemas.microsoft.com/office/drawing/2014/main" id="{C4D84DFE-3DFE-4F08-E0FD-869EA9A2B132}"/>
              </a:ext>
            </a:extLst>
          </p:cNvPr>
          <p:cNvSpPr/>
          <p:nvPr/>
        </p:nvSpPr>
        <p:spPr>
          <a:xfrm>
            <a:off x="1024795" y="4136546"/>
            <a:ext cx="4381199" cy="21609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4B90FB3-6F82-97D8-3D56-CD100FD1979A}"/>
              </a:ext>
            </a:extLst>
          </p:cNvPr>
          <p:cNvSpPr/>
          <p:nvPr/>
        </p:nvSpPr>
        <p:spPr>
          <a:xfrm>
            <a:off x="1024795" y="1701716"/>
            <a:ext cx="4381199" cy="21609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182;p2">
            <a:extLst>
              <a:ext uri="{FF2B5EF4-FFF2-40B4-BE49-F238E27FC236}">
                <a16:creationId xmlns:a16="http://schemas.microsoft.com/office/drawing/2014/main" id="{E403D572-A91F-51FA-A3E3-29CB8F32D631}"/>
              </a:ext>
            </a:extLst>
          </p:cNvPr>
          <p:cNvSpPr txBox="1">
            <a:spLocks/>
          </p:cNvSpPr>
          <p:nvPr/>
        </p:nvSpPr>
        <p:spPr>
          <a:xfrm>
            <a:off x="323752" y="331210"/>
            <a:ext cx="9326086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  <a:buFont typeface="Verdana"/>
              <a:buNone/>
            </a:pPr>
            <a:r>
              <a:rPr lang="ru-RU" sz="2400" b="1" dirty="0">
                <a:latin typeface="Verdana"/>
                <a:ea typeface="Verdana"/>
                <a:cs typeface="Verdana"/>
                <a:sym typeface="Verdana"/>
              </a:rPr>
              <a:t>Профит от запуска голосового бота для обработки проблемных заказов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40DB34-3CDA-F3D2-69F8-51233E16A0ED}"/>
              </a:ext>
            </a:extLst>
          </p:cNvPr>
          <p:cNvSpPr txBox="1"/>
          <p:nvPr/>
        </p:nvSpPr>
        <p:spPr>
          <a:xfrm>
            <a:off x="1467689" y="4512552"/>
            <a:ext cx="3181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2682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 3 раза дешевле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D28A15-42CD-C7C9-BFF9-5126874CA53E}"/>
              </a:ext>
            </a:extLst>
          </p:cNvPr>
          <p:cNvSpPr txBox="1"/>
          <p:nvPr/>
        </p:nvSpPr>
        <p:spPr>
          <a:xfrm>
            <a:off x="1473732" y="5235753"/>
            <a:ext cx="31753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звонить клиентам ботом, нежели оператором контактного центра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3B4543-DA18-8E16-12CD-771DDFCD97DE}"/>
              </a:ext>
            </a:extLst>
          </p:cNvPr>
          <p:cNvSpPr txBox="1"/>
          <p:nvPr/>
        </p:nvSpPr>
        <p:spPr>
          <a:xfrm>
            <a:off x="7240575" y="1990368"/>
            <a:ext cx="34604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268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2682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редотвращения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2682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недовольства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A2FF70-0101-2357-7B14-8BFDD739F3FF}"/>
              </a:ext>
            </a:extLst>
          </p:cNvPr>
          <p:cNvSpPr txBox="1"/>
          <p:nvPr/>
        </p:nvSpPr>
        <p:spPr>
          <a:xfrm>
            <a:off x="7304375" y="3074260"/>
            <a:ext cx="3903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G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из-за несоответствия доставленного товара в заказанному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0CAE1A-F7BC-4D93-5A17-AF1257EAE4A6}"/>
              </a:ext>
            </a:extLst>
          </p:cNvPr>
          <p:cNvSpPr txBox="1"/>
          <p:nvPr/>
        </p:nvSpPr>
        <p:spPr>
          <a:xfrm>
            <a:off x="1467688" y="2153301"/>
            <a:ext cx="3181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268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Х4 быстрее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26828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8C0E19-0759-506E-8CFA-A9F2918A318F}"/>
              </a:ext>
            </a:extLst>
          </p:cNvPr>
          <p:cNvSpPr txBox="1"/>
          <p:nvPr/>
        </p:nvSpPr>
        <p:spPr>
          <a:xfrm>
            <a:off x="1467688" y="2900901"/>
            <a:ext cx="27669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Робот связывается с клиентом по сравнению с оператором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B9656E-47C6-E7AF-5BA6-61C58D74277A}"/>
              </a:ext>
            </a:extLst>
          </p:cNvPr>
          <p:cNvSpPr txBox="1"/>
          <p:nvPr/>
        </p:nvSpPr>
        <p:spPr>
          <a:xfrm>
            <a:off x="7304375" y="4519754"/>
            <a:ext cx="341389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en-US" sz="2000" b="1" dirty="0">
                <a:solidFill>
                  <a:srgbClr val="FC6C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4,5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рост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6C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NPS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C6C2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080441-4E27-D9CA-617F-4363A6C7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892" y="2032561"/>
            <a:ext cx="1041699" cy="10416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218753-1FE1-88DE-FFA2-D92EF21E5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7548" y="4238684"/>
            <a:ext cx="1213719" cy="12137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B5FB74-D01B-5556-2318-334E6F8B82EB}"/>
              </a:ext>
            </a:extLst>
          </p:cNvPr>
          <p:cNvSpPr txBox="1"/>
          <p:nvPr/>
        </p:nvSpPr>
        <p:spPr>
          <a:xfrm>
            <a:off x="7263857" y="5200215"/>
            <a:ext cx="34138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общий уровень удовлетворенности </a:t>
            </a:r>
            <a:b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повысился за счет своевременного информирования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8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1365</Words>
  <Application>Microsoft Office PowerPoint</Application>
  <PresentationFormat>Широкоэкранный</PresentationFormat>
  <Paragraphs>276</Paragraphs>
  <Slides>23</Slides>
  <Notes>7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Geometria Bold</vt:lpstr>
      <vt:lpstr>Verdana</vt:lpstr>
      <vt:lpstr>Тема Office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vchizhikova</dc:creator>
  <cp:lastModifiedBy>RYTRYI</cp:lastModifiedBy>
  <cp:revision>48</cp:revision>
  <dcterms:created xsi:type="dcterms:W3CDTF">2022-09-05T10:04:30Z</dcterms:created>
  <dcterms:modified xsi:type="dcterms:W3CDTF">2022-10-12T06:33:21Z</dcterms:modified>
</cp:coreProperties>
</file>